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  <p:cmAuthor id="2" name="Rachel Simm" initials="RS" lastIdx="1" clrIdx="1">
    <p:extLst>
      <p:ext uri="{19B8F6BF-5375-455C-9EA6-DF929625EA0E}">
        <p15:presenceInfo xmlns:p15="http://schemas.microsoft.com/office/powerpoint/2012/main" userId="Rachel Simm" providerId="None"/>
      </p:ext>
    </p:extLst>
  </p:cmAuthor>
  <p:cmAuthor id="3" name="Chloe Bruce" initials="CB" lastIdx="2" clrIdx="2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72" autoAdjust="0"/>
  </p:normalViewPr>
  <p:slideViewPr>
    <p:cSldViewPr>
      <p:cViewPr varScale="1">
        <p:scale>
          <a:sx n="96" d="100"/>
          <a:sy n="96" d="100"/>
        </p:scale>
        <p:origin x="1116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image" Target="../media/image14.svg"/><Relationship Id="rId5" Type="http://schemas.openxmlformats.org/officeDocument/2006/relationships/image" Target="../media/image13.jpeg"/><Relationship Id="rId1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12.jpeg"/><Relationship Id="rId9" Type="http://schemas.openxmlformats.org/officeDocument/2006/relationships/image" Target="../media/image12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7.png"/><Relationship Id="rId5" Type="http://schemas.openxmlformats.org/officeDocument/2006/relationships/image" Target="../media/image14.jpeg"/><Relationship Id="rId10" Type="http://schemas.openxmlformats.org/officeDocument/2006/relationships/image" Target="../media/image14.sv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sz="5400" dirty="0"/>
              <a:t>Ddim yn ymateb nac yn anadlu</a:t>
            </a:r>
            <a:r>
              <a:rPr lang="cy-GB" sz="5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8016081" cy="615553"/>
          </a:xfrm>
        </p:spPr>
        <p:txBody>
          <a:bodyPr/>
          <a:lstStyle/>
          <a:p>
            <a:r>
              <a:rPr lang="cy-GB" sz="2000"/>
              <a:t>Sut i helpu rhywun nad yw’n ymateb nac yn anadlu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cy-GB">
                <a:solidFill>
                  <a:srgbClr val="FF0000"/>
                </a:solidFill>
              </a:rPr>
              <a:t>Rhowch y lluniau ar y sleid nesaf mewn trefn er mwyn helpu rhywun nad yw’n ymateb nac yn anadlu</a:t>
            </a:r>
          </a:p>
          <a:p>
            <a:endParaRPr lang="en-GB" dirty="0"/>
          </a:p>
          <a:p>
            <a:pPr lvl="1"/>
            <a:r>
              <a:rPr lang="cy-GB"/>
              <a:t>Allwch chi ddangos y drefn gywir o ran beth i’w wneud pan fydd angen cymorth cyntaf ar rywun? </a:t>
            </a:r>
          </a:p>
          <a:p>
            <a:pPr lvl="1"/>
            <a:endParaRPr lang="en-GB" dirty="0"/>
          </a:p>
          <a:p>
            <a:pPr lvl="1"/>
            <a:r>
              <a:rPr lang="cy-GB"/>
              <a:t>Gallwch edrych ar y cerdyn ‘sut i helpu’ rhywun nad yw’n ymateb nac yn anadlu i’ch helpu.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Ddim yn ymateb nac yn anadlu –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smtClean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49884" y="5183325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1" y="591682"/>
            <a:ext cx="2424086" cy="688930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Ddim yn ymateb nac yn anadlu – gweithgaredd dysgu</a:t>
            </a:r>
            <a:r>
              <a:rPr lang="cy-GB" dirty="0">
                <a:latin typeface="+mn-lt"/>
              </a:rPr>
              <a:t/>
            </a:r>
            <a:br>
              <a:rPr lang="cy-GB" dirty="0">
                <a:latin typeface="+mn-lt"/>
              </a:rPr>
            </a:br>
            <a:r>
              <a:rPr lang="cy-GB" dirty="0">
                <a:latin typeface="+mn-lt"/>
              </a:rPr>
              <a:t/>
            </a: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Rhowch y rhifau ar y lluniau yn y drefn rydych chi’n meddwl fyddai orau i helpu rhywun nad yw’n ymateb </a:t>
            </a:r>
            <a:r>
              <a:rPr lang="cy-GB" sz="2000" dirty="0" smtClean="0">
                <a:latin typeface="+mn-lt"/>
              </a:rPr>
              <a:t>nac yn </a:t>
            </a:r>
            <a:r>
              <a:rPr lang="cy-GB" sz="2000" dirty="0">
                <a:latin typeface="+mn-lt"/>
              </a:rPr>
              <a:t>anadlu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6" y="2138920"/>
            <a:ext cx="244798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800" dirty="0">
                <a:solidFill>
                  <a:srgbClr val="EF2A24"/>
                </a:solidFill>
                <a:latin typeface="HelveticaNeueLTPro-Hv"/>
              </a:rPr>
              <a:t>Sut i helpu rhywun nad yw’n ymateb nac yn anadlu</a:t>
            </a:r>
          </a:p>
          <a:p>
            <a:pPr fontAlgn="base"/>
            <a:endParaRPr lang="en-GB" sz="1800" dirty="0">
              <a:solidFill>
                <a:srgbClr val="EF2A24"/>
              </a:solidFill>
              <a:latin typeface="HelveticaNeueLTPro-Hv"/>
            </a:endParaRPr>
          </a:p>
          <a:p>
            <a:pPr fontAlgn="base"/>
            <a:r>
              <a:rPr lang="cy-GB" sz="1200" dirty="0"/>
              <a:t>Edrychwch i weld a yw’n anadlu. Gwyrwch ei ben yn ôl - A yw ei frest yn symud? Allwch chi ei glywed, ei weld neu ei deimlo’n anadlu? Os mai ‘na’ yw'r ateb, yna nid yw’n anadlu.</a:t>
            </a:r>
          </a:p>
          <a:p>
            <a:pPr fontAlgn="base"/>
            <a:endParaRPr lang="en-GB" sz="1200" dirty="0"/>
          </a:p>
          <a:p>
            <a:pPr fontAlgn="base"/>
            <a:r>
              <a:rPr lang="cy-GB" sz="1200" dirty="0"/>
              <a:t>Ewch i roi gwybod i oedolyn a ffonio 999 ar unwaith.</a:t>
            </a:r>
          </a:p>
          <a:p>
            <a:pPr fontAlgn="base"/>
            <a:endParaRPr lang="en-GB" sz="1200" dirty="0"/>
          </a:p>
          <a:p>
            <a:r>
              <a:rPr lang="cy-GB" sz="1200" dirty="0"/>
              <a:t>Dechreuwch wasgu’r frest drwy wthio’n gadarn yng nghanol ei frest i fyny ac i lawr. Gwthiwch y frest yn galed ac yn gyflym yn rheolaidd nes bydd help yn cyrraedd, neu dywedwch wrth oedolyn am wneud hynny.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26" y="271808"/>
            <a:ext cx="2447985" cy="712640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Ddim yn ymateb </a:t>
            </a:r>
            <a:r>
              <a:rPr lang="cy-GB" dirty="0" smtClean="0"/>
              <a:t>nac yn </a:t>
            </a:r>
            <a:r>
              <a:rPr lang="cy-GB" dirty="0"/>
              <a:t>anadlu – gweithgaredd dysgu</a:t>
            </a:r>
            <a:r>
              <a:rPr lang="cy-GB" dirty="0">
                <a:latin typeface="+mn-lt"/>
              </a:rPr>
              <a:t/>
            </a:r>
            <a:br>
              <a:rPr lang="cy-GB" dirty="0">
                <a:latin typeface="+mn-lt"/>
              </a:rPr>
            </a:br>
            <a:r>
              <a:rPr lang="cy-GB" dirty="0">
                <a:latin typeface="+mn-lt"/>
              </a:rPr>
              <a:t/>
            </a:r>
            <a:br>
              <a:rPr lang="cy-GB" dirty="0">
                <a:latin typeface="+mn-lt"/>
              </a:rPr>
            </a:br>
            <a:r>
              <a:rPr lang="cy-GB" sz="1600" dirty="0">
                <a:latin typeface="+mn-lt"/>
              </a:rPr>
              <a:t>Nawr, gwiriwch i weld a ydych wedi rhoi’r camau 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/>
              <a:t>Cerdyn sut i helpu rhywun nad yw’n ymateb nac yn anadlu</a:t>
            </a:r>
            <a:br>
              <a:rPr lang="cy-GB" sz="3600"/>
            </a:br>
            <a:r>
              <a:rPr lang="cy-GB" sz="3600"/>
              <a:t/>
            </a:r>
            <a:br>
              <a:rPr lang="cy-GB" sz="3600"/>
            </a:br>
            <a:r>
              <a:rPr lang="cy-GB" sz="3600"/>
              <a:t/>
            </a:r>
            <a:br>
              <a:rPr lang="cy-GB" sz="3600"/>
            </a:br>
            <a:r>
              <a:rPr lang="cy-GB" sz="3600"/>
              <a:t>Atgoffwch eich hun o’r camau i’w cymryd i helpu rhywun nad yw’n ymateb nac yn anadlu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smtClean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5CB4ED-4C86-46C9-8840-2CE89AD7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425596"/>
            <a:ext cx="4248469" cy="60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>Use for all documents that are not required to be retained for longer than 1 year after last modified.</p:Description>
  <p:Statement/>
  <p:PolicyItems>
    <p:PolicyItem featureId="Microsoft.Office.RecordsManagement.PolicyFeatures.Expiration" staticId="0x0101002470018B266A524D8C6ED64754E3AA0C|1589124849" UniqueId="19f723c3-1177-4c73-87b1-7fe8c883dc00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73B391-C1FB-4FF1-806C-11E362CB78B6}"/>
</file>

<file path=customXml/itemProps2.xml><?xml version="1.0" encoding="utf-8"?>
<ds:datastoreItem xmlns:ds="http://schemas.openxmlformats.org/officeDocument/2006/customXml" ds:itemID="{A9163536-0BB7-41F7-B354-22AE1C877970}"/>
</file>

<file path=customXml/itemProps3.xml><?xml version="1.0" encoding="utf-8"?>
<ds:datastoreItem xmlns:ds="http://schemas.openxmlformats.org/officeDocument/2006/customXml" ds:itemID="{E7F5F1AC-78A4-4B08-8BC6-D06459E41AD2}"/>
</file>

<file path=customXml/itemProps4.xml><?xml version="1.0" encoding="utf-8"?>
<ds:datastoreItem xmlns:ds="http://schemas.openxmlformats.org/officeDocument/2006/customXml" ds:itemID="{5EF6DCAB-8D99-459A-B896-24FF0057C572}"/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145</TotalTime>
  <Words>326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Ddim yn ymateb nac yn anadlu.</vt:lpstr>
      <vt:lpstr>Sgiliau cymorth cyntaf Ddim yn ymateb nac yn anadlu – gweithgaredd dysgu</vt:lpstr>
      <vt:lpstr>Sgiliau cymorth cyntaf Ddim yn ymateb nac yn anadlu – gweithgaredd dysgu  Rhowch y rhifau ar y lluniau yn y drefn rydych chi’n meddwl fyddai orau i helpu rhywun nad yw’n ymateb nac yn anadlu</vt:lpstr>
      <vt:lpstr>Sgiliau cymorth cyntaf Ddim yn ymateb nac yn anadlu – gweithgaredd dysgu  Nawr, gwiriwch i weld a ydych wedi rhoi’r camau yn y drefn gywir</vt:lpstr>
      <vt:lpstr>Cerdyn sut i helpu rhywun nad yw’n ymateb nac yn anadlu   Atgoffwch eich hun o’r camau i’w cymryd i helpu rhywun nad yw’n ymateb nac yn anadlu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Bethan Roberts</cp:lastModifiedBy>
  <cp:revision>26</cp:revision>
  <dcterms:created xsi:type="dcterms:W3CDTF">2019-10-07T09:46:31Z</dcterms:created>
  <dcterms:modified xsi:type="dcterms:W3CDTF">2022-09-05T13:25:18Z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10" name="TaxCatchAll">
    <vt:lpwstr/>
  </property>
  <property fmtid="{D5CDD505-2E9C-101B-9397-08002B2CF9AE}" pid="12" name="b5bd0e747d9243cdba6014139b7d7e8a">
    <vt:lpwstr/>
  </property>
  <property fmtid="{D5CDD505-2E9C-101B-9397-08002B2CF9AE}" pid="13" name="BRC_x002d_Classification">
    <vt:lpwstr/>
  </property>
  <property fmtid="{D5CDD505-2E9C-101B-9397-08002B2CF9AE}" pid="14" name="BRC-Classification">
    <vt:lpwstr/>
  </property>
</Properties>
</file>