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5"/>
  </p:sldMasterIdLst>
  <p:notesMasterIdLst>
    <p:notesMasterId r:id="rId11"/>
  </p:notesMasterIdLst>
  <p:sldIdLst>
    <p:sldId id="297" r:id="rId6"/>
    <p:sldId id="299" r:id="rId7"/>
    <p:sldId id="327" r:id="rId8"/>
    <p:sldId id="328" r:id="rId9"/>
    <p:sldId id="329" r:id="rId10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  <p:cmAuthor id="2" name="Rachel Simm" initials="RS" lastIdx="1" clrIdx="1">
    <p:extLst>
      <p:ext uri="{19B8F6BF-5375-455C-9EA6-DF929625EA0E}">
        <p15:presenceInfo xmlns:p15="http://schemas.microsoft.com/office/powerpoint/2012/main" userId="Rachel Simm" providerId="None"/>
      </p:ext>
    </p:extLst>
  </p:cmAuthor>
  <p:cmAuthor id="3" name="Chloe Bruce" initials="CB" lastIdx="2" clrIdx="2">
    <p:extLst>
      <p:ext uri="{19B8F6BF-5375-455C-9EA6-DF929625EA0E}">
        <p15:presenceInfo xmlns:p15="http://schemas.microsoft.com/office/powerpoint/2012/main" userId="S::ChloeBruce@redcross.org.uk::cd14b7cc-a47c-4568-a7e1-17940fbf5a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3D693-D488-42E0-AB20-1B60769DD24D}" v="1" dt="2022-09-29T11:26:18.4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72" autoAdjust="0"/>
  </p:normalViewPr>
  <p:slideViewPr>
    <p:cSldViewPr>
      <p:cViewPr varScale="1">
        <p:scale>
          <a:sx n="95" d="100"/>
          <a:sy n="95" d="100"/>
        </p:scale>
        <p:origin x="1158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endParaRPr lang="en-GB" sz="750" spc="0" baseline="0" dirty="0">
              <a:solidFill>
                <a:srgbClr val="333333"/>
              </a:solidFill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www.redcross.org.uk/education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A3600F5-1DAC-4461-D284-77646FFFFB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32" y="5794828"/>
            <a:ext cx="2764668" cy="1063172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5B75D12-CE40-15AE-EEDB-9BB4C126F7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18361" y="908639"/>
            <a:ext cx="3201343" cy="13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545D2D5-9FED-1A34-18B2-0ED80A09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18361" y="908639"/>
            <a:ext cx="3201343" cy="13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1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11" Type="http://schemas.openxmlformats.org/officeDocument/2006/relationships/image" Target="../media/image16.svg"/><Relationship Id="rId5" Type="http://schemas.openxmlformats.org/officeDocument/2006/relationships/image" Target="../media/image23.jpe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22.jpe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22.jpe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image" Target="../media/image17.png"/><Relationship Id="rId5" Type="http://schemas.openxmlformats.org/officeDocument/2006/relationships/image" Target="../media/image24.jpeg"/><Relationship Id="rId10" Type="http://schemas.openxmlformats.org/officeDocument/2006/relationships/image" Target="../media/image16.svg"/><Relationship Id="rId4" Type="http://schemas.openxmlformats.org/officeDocument/2006/relationships/image" Target="../media/image23.jpe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175" y="1556792"/>
            <a:ext cx="9561138" cy="1279196"/>
          </a:xfrm>
        </p:spPr>
        <p:txBody>
          <a:bodyPr/>
          <a:lstStyle/>
          <a:p>
            <a:r>
              <a:rPr lang="cy-GB" sz="5400" dirty="0"/>
              <a:t>Ddim yn ymateb nac yn anadlu</a:t>
            </a:r>
            <a:r>
              <a:rPr lang="cy-GB" sz="5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8016081" cy="615553"/>
          </a:xfrm>
        </p:spPr>
        <p:txBody>
          <a:bodyPr/>
          <a:lstStyle/>
          <a:p>
            <a:r>
              <a:rPr lang="cy-GB" sz="2000"/>
              <a:t>Sut i helpu rhywun nad yw’n ymateb nac yn anadlu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cy-GB">
                <a:solidFill>
                  <a:srgbClr val="FF0000"/>
                </a:solidFill>
              </a:rPr>
              <a:t>Rhowch y lluniau ar y sleid nesaf mewn trefn er mwyn helpu rhywun nad yw’n ymateb nac yn anadlu</a:t>
            </a:r>
          </a:p>
          <a:p>
            <a:endParaRPr lang="en-GB" dirty="0"/>
          </a:p>
          <a:p>
            <a:pPr lvl="1"/>
            <a:r>
              <a:rPr lang="cy-GB"/>
              <a:t>Allwch chi ddangos y drefn gywir o ran beth i’w wneud pan fydd angen cymorth cyntaf ar rywun? </a:t>
            </a:r>
          </a:p>
          <a:p>
            <a:pPr lvl="1"/>
            <a:endParaRPr lang="en-GB" dirty="0"/>
          </a:p>
          <a:p>
            <a:pPr lvl="1"/>
            <a:r>
              <a:rPr lang="cy-GB"/>
              <a:t>Gallwch edrych ar y cerdyn ‘sut i helpu’ rhywun nad yw’n ymateb nac yn anadlu i’ch helpu.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Ddim yn ymateb nac yn anadlu –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183325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1" y="579830"/>
            <a:ext cx="2424086" cy="688930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Ddim yn ymateb nac yn anadlu 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Rhowch y rhifau ar y lluniau yn y drefn rydych chi’n meddwl fyddai orau i helpu rhywun nad yw’n ymateb nac yn anadlu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938761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71226" y="2138920"/>
            <a:ext cx="244798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800" dirty="0">
                <a:solidFill>
                  <a:srgbClr val="EF2A24"/>
                </a:solidFill>
                <a:latin typeface="HelveticaNeueLTPro-Hv"/>
              </a:rPr>
              <a:t>Sut i helpu rhywun nad yw’n ymateb nac yn anadlu</a:t>
            </a:r>
          </a:p>
          <a:p>
            <a:pPr fontAlgn="base"/>
            <a:endParaRPr lang="en-GB" sz="1800" dirty="0">
              <a:solidFill>
                <a:srgbClr val="EF2A24"/>
              </a:solidFill>
              <a:latin typeface="HelveticaNeueLTPro-Hv"/>
            </a:endParaRPr>
          </a:p>
          <a:p>
            <a:pPr fontAlgn="base"/>
            <a:r>
              <a:rPr lang="cy-GB" sz="1200" dirty="0"/>
              <a:t>Edrychwch i weld a yw’n anadlu. Gwyrwch ei ben yn ôl - A yw ei frest yn symud? Allwch chi ei glywed, ei weld neu ei deimlo’n anadlu? Os mai ‘na’ yw'r ateb, yna nid yw’n anadlu.</a:t>
            </a:r>
          </a:p>
          <a:p>
            <a:pPr fontAlgn="base"/>
            <a:endParaRPr lang="en-GB" sz="1200" dirty="0"/>
          </a:p>
          <a:p>
            <a:pPr fontAlgn="base"/>
            <a:r>
              <a:rPr lang="cy-GB" sz="1200" dirty="0"/>
              <a:t>Ewch i roi gwybod i oedolyn a ffonio 999 ar unwaith.</a:t>
            </a:r>
          </a:p>
          <a:p>
            <a:pPr fontAlgn="base"/>
            <a:endParaRPr lang="en-GB" sz="1200" dirty="0"/>
          </a:p>
          <a:p>
            <a:r>
              <a:rPr lang="cy-GB" sz="1200" dirty="0"/>
              <a:t>Dechreuwch wasgu’r frest drwy wthio’n gadarn yng nghanol ei frest i fyny ac i lawr. Gwthiwch y frest yn galed ac yn gyflym yn rheolaidd nes bydd help yn cyrraedd, neu dywedwch wrth oedolyn am wneud hynny. 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50" y="271808"/>
            <a:ext cx="2447985" cy="712640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Ddim yn ymateb nac yn anadlu 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1600" dirty="0">
                <a:latin typeface="+mn-lt"/>
              </a:rPr>
              <a:t>Nawr, gwiriwch i weld a ydych wedi rhoi’r camau yn y drefn gywir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/>
              <a:t>Cerdyn sut i helpu rhywun nad yw’n ymateb nac yn anadlu</a:t>
            </a:r>
            <a:br>
              <a:rPr lang="cy-GB" sz="3600"/>
            </a:br>
            <a:br>
              <a:rPr lang="cy-GB" sz="3600"/>
            </a:br>
            <a:br>
              <a:rPr lang="cy-GB" sz="3600"/>
            </a:br>
            <a:r>
              <a:rPr lang="cy-GB" sz="3600"/>
              <a:t>Atgoffwch eich hun o’r camau i’w cymryd i helpu rhywun nad yw’n ymateb nac yn anadlu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5CB4ED-4C86-46C9-8840-2CE89AD74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917" y="425596"/>
            <a:ext cx="4244714" cy="60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Document</p:Name>
  <p:Description>Use for all documents that are not required to be retained for longer than 1 year after last modified.</p:Description>
  <p:Statement/>
  <p:PolicyItems>
    <p:PolicyItem featureId="Microsoft.Office.RecordsManagement.PolicyFeatures.Expiration" staticId="0x0101002470018B266A524D8C6ED64754E3AA0C|1589124849" UniqueId="19f723c3-1177-4c73-87b1-7fe8c883dc00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3" ma:contentTypeDescription="Create a new document." ma:contentTypeScope="" ma:versionID="4e5f0c975d0f8363c6443360ff6298bb">
  <xsd:schema xmlns:xsd="http://www.w3.org/2001/XMLSchema" xmlns:xs="http://www.w3.org/2001/XMLSchema" xmlns:p="http://schemas.microsoft.com/office/2006/metadata/properties" xmlns:ns1="http://schemas.microsoft.com/sharepoint/v3" xmlns:ns2="097b2218-eb8c-44f0-b50d-d57756f492cd" xmlns:ns3="7aff5d3a-ac69-412e-8e86-2dc83d63a9de" targetNamespace="http://schemas.microsoft.com/office/2006/metadata/properties" ma:root="true" ma:fieldsID="4f0daf566c881742dbf0e3d948952b23" ns1:_="" ns2:_="" ns3:_="">
    <xsd:import namespace="http://schemas.microsoft.com/sharepoint/v3"/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1:_dlc_Exempt" minOccurs="0"/>
                <xsd:element ref="ns1:_dlc_ExpireDateSaved" minOccurs="0"/>
                <xsd:element ref="ns1:_dlc_ExpireDate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5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6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7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8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9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  <_dlc_ExpireDateSaved xmlns="http://schemas.microsoft.com/sharepoint/v3" xsi:nil="true"/>
    <_dlc_ExpireDate xmlns="http://schemas.microsoft.com/sharepoint/v3">2023-09-30T10:04:44+00:00</_dlc_ExpireDate>
  </documentManagement>
</p:properties>
</file>

<file path=customXml/itemProps1.xml><?xml version="1.0" encoding="utf-8"?>
<ds:datastoreItem xmlns:ds="http://schemas.openxmlformats.org/officeDocument/2006/customXml" ds:itemID="{D8FD9E96-2700-4CE8-905D-9F9417D985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F252AF-B328-43A2-9708-A85F24F8695F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D0073625-F809-4349-8805-754962F31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97b2218-eb8c-44f0-b50d-d57756f492cd"/>
    <ds:schemaRef ds:uri="7aff5d3a-ac69-412e-8e86-2dc83d63a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BC94483-231F-40C4-8E63-B349722B39D6}">
  <ds:schemaRefs>
    <ds:schemaRef ds:uri="http://schemas.microsoft.com/office/2006/metadata/properties"/>
    <ds:schemaRef ds:uri="http://schemas.microsoft.com/office/infopath/2007/PartnerControls"/>
    <ds:schemaRef ds:uri="7aff5d3a-ac69-412e-8e86-2dc83d63a9d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156</TotalTime>
  <Words>321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Red Cross FA V1</vt:lpstr>
      <vt:lpstr>Ddim yn ymateb nac yn anadlu.</vt:lpstr>
      <vt:lpstr>Sgiliau cymorth cyntaf Ddim yn ymateb nac yn anadlu – gweithgaredd dysgu</vt:lpstr>
      <vt:lpstr>Sgiliau cymorth cyntaf Ddim yn ymateb nac yn anadlu – gweithgaredd dysgu  Rhowch y rhifau ar y lluniau yn y drefn rydych chi’n meddwl fyddai orau i helpu rhywun nad yw’n ymateb nac yn anadlu</vt:lpstr>
      <vt:lpstr>Sgiliau cymorth cyntaf Ddim yn ymateb nac yn anadlu – gweithgaredd dysgu  Nawr, gwiriwch i weld a ydych wedi rhoi’r camau yn y drefn gywir</vt:lpstr>
      <vt:lpstr>Cerdyn sut i helpu rhywun nad yw’n ymateb nac yn anadlu   Atgoffwch eich hun o’r camau i’w cymryd i helpu rhywun nad yw’n ymateb nac yn anadlu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William Spencer</cp:lastModifiedBy>
  <cp:revision>27</cp:revision>
  <dcterms:created xsi:type="dcterms:W3CDTF">2019-10-07T09:46:31Z</dcterms:created>
  <dcterms:modified xsi:type="dcterms:W3CDTF">2022-09-30T12:56:32Z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>0x0101002470018B266A524D8C6ED64754E3AA0C|1589124849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</Properties>
</file>