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3"/>
  </p:notesMasterIdLst>
  <p:sldIdLst>
    <p:sldId id="297" r:id="rId5"/>
    <p:sldId id="334" r:id="rId6"/>
    <p:sldId id="335" r:id="rId7"/>
    <p:sldId id="336" r:id="rId8"/>
    <p:sldId id="339" r:id="rId9"/>
    <p:sldId id="337" r:id="rId10"/>
    <p:sldId id="338" r:id="rId11"/>
    <p:sldId id="340" r:id="rId12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4E1F84-C05D-7771-F890-5C8FD65D918E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553EA7B3-2BFA-DB2D-A626-958A9D7346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438A3E11-D9AD-DBC8-0F13-A18986D119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BDF7BDB6-4E4E-5FED-3A65-A7174B4A7040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AAC0F463-BACB-C6D8-17E7-B318DCF513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8D82ED7B-F1FB-6EC2-9D89-F327AABC7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D06888C-454C-83AC-0609-39389E1C62ED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BB4554D2-9FF0-2A85-A60F-837447FB1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111262B0-B40B-8D78-4700-5A4AD48F31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BF2FD24F-5B37-792B-5042-70C4566785A2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01D15B41-C02C-9C3D-0DA4-D8EBAC6109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A98B61-9021-60EF-2AF0-6942D1ACCC6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21ED9AED-4726-7842-C7FF-17EB790ACD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5" name="object 53">
            <a:extLst>
              <a:ext uri="{FF2B5EF4-FFF2-40B4-BE49-F238E27FC236}">
                <a16:creationId xmlns:a16="http://schemas.microsoft.com/office/drawing/2014/main" id="{2A077082-73F9-7D73-FDD2-29C3F1C633AD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9B0304C2-50AB-6D9F-50D6-372E95FDE8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3267774B-7E3A-CBCE-3EBE-34BFDD7269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84A5DF9F-51F7-3848-FB83-F6A0B05191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4531327-15E3-54AF-6046-37C5A71B2A5F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51CF9832-831B-694C-DB9E-83A9A4172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12AA8103-6818-27EE-0C97-27234D997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712A1F87-7AFA-8150-DCA2-A78FFC7A4B93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6DA67F81-7843-50CA-F8CE-742A9ED208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348FAB33-806D-A301-0B8D-EE2DE7CBD8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s://vimeo.com/370312102/42838b879f" TargetMode="External"/><Relationship Id="rId3" Type="http://schemas.openxmlformats.org/officeDocument/2006/relationships/hyperlink" Target="https://vimeo.com/370311569/db9e120900" TargetMode="External"/><Relationship Id="rId7" Type="http://schemas.openxmlformats.org/officeDocument/2006/relationships/hyperlink" Target="https://vimeo.com/370311787/9b83cd666f" TargetMode="Externa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hyperlink" Target="https://vimeo.com/370312312/e9ab5d795d" TargetMode="External"/><Relationship Id="rId5" Type="http://schemas.openxmlformats.org/officeDocument/2006/relationships/hyperlink" Target="https://vimeo.com/370311678/6e90f9cab5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s://vimeo.com/370312200/d35927e8ad" TargetMode="External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vimeo.com/370311569/db9e12090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vimeo.com/370311678/6e90f9cab5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vimeo.com/370311787/9b83cd666f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vimeo.com/370312102/42838b879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vimeo.com/370312200/d35927e8ad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vimeo.com/370312312/e9ab5d795d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8.svg"/><Relationship Id="rId7" Type="http://schemas.openxmlformats.org/officeDocument/2006/relationships/image" Target="../media/image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687" y="404664"/>
            <a:ext cx="10327330" cy="2592288"/>
          </a:xfrm>
        </p:spPr>
        <p:txBody>
          <a:bodyPr/>
          <a:lstStyle/>
          <a:p>
            <a:r>
              <a:rPr lang="cy-GB" spc="-300" dirty="0"/>
              <a:t>Cwrdd â’r</a:t>
            </a:r>
            <a:br>
              <a:rPr lang="cy-GB" spc="-300" dirty="0"/>
            </a:br>
            <a:r>
              <a:rPr lang="cy-GB" spc="-300" dirty="0"/>
              <a:t>cymeriadau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2" name="Picture 11" descr="S:\CT\Education Team\Product development\Youth\FAE curriculum project\3. Creative\Film and photography\Photogrpahy\Red Cross Final Selection\Character profiles\Colourful background\Beth.jpg">
            <a:hlinkClick r:id="rId3"/>
            <a:extLst>
              <a:ext uri="{FF2B5EF4-FFF2-40B4-BE49-F238E27FC236}">
                <a16:creationId xmlns:a16="http://schemas.microsoft.com/office/drawing/2014/main" id="{1D307F1A-C885-4849-9F44-F2DFCAB96EB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1" r="6741"/>
          <a:stretch/>
        </p:blipFill>
        <p:spPr bwMode="auto">
          <a:xfrm>
            <a:off x="359687" y="3174019"/>
            <a:ext cx="1714118" cy="1424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:\CT\Education Team\Product development\Youth\FAE curriculum project\3. Creative\Film and photography\Photogrpahy\Red Cross Final Selection\Character profiles\Colourful background\Dele.jpg">
            <a:hlinkClick r:id="rId5"/>
            <a:extLst>
              <a:ext uri="{FF2B5EF4-FFF2-40B4-BE49-F238E27FC236}">
                <a16:creationId xmlns:a16="http://schemas.microsoft.com/office/drawing/2014/main" id="{E0630A50-3ED9-489D-AB30-8C339A35BA70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3" r="8763"/>
          <a:stretch/>
        </p:blipFill>
        <p:spPr bwMode="auto">
          <a:xfrm>
            <a:off x="2073805" y="3174019"/>
            <a:ext cx="1800200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S:\CT\Education Team\Product development\Youth\FAE curriculum project\3. Creative\Film and photography\Photogrpahy\Red Cross Final Selection\Character profiles\Colourful background\Ekam.jpg">
            <a:hlinkClick r:id="rId7"/>
            <a:extLst>
              <a:ext uri="{FF2B5EF4-FFF2-40B4-BE49-F238E27FC236}">
                <a16:creationId xmlns:a16="http://schemas.microsoft.com/office/drawing/2014/main" id="{708A4783-92D3-40C3-B6A8-E1C4A598A02C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" r="10081"/>
          <a:stretch/>
        </p:blipFill>
        <p:spPr bwMode="auto">
          <a:xfrm>
            <a:off x="3874005" y="3174019"/>
            <a:ext cx="1800200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S:\CT\Education Team\Product development\Youth\FAE curriculum project\3. Creative\Film and photography\Photogrpahy\Red Cross Final Selection\Character profiles\Colourful background\Jonjo.jpg">
            <a:hlinkClick r:id="rId9"/>
            <a:extLst>
              <a:ext uri="{FF2B5EF4-FFF2-40B4-BE49-F238E27FC236}">
                <a16:creationId xmlns:a16="http://schemas.microsoft.com/office/drawing/2014/main" id="{F7B37F6B-4835-4C7E-B225-6044ABC887F3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2" r="6544"/>
          <a:stretch/>
        </p:blipFill>
        <p:spPr bwMode="auto">
          <a:xfrm>
            <a:off x="7470993" y="3174019"/>
            <a:ext cx="1796788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S:\CT\Education Team\Product development\Youth\FAE curriculum project\3. Creative\Film and photography\Photogrpahy\Red Cross Final Selection\Character profiles\Colourful background\Leya.jpg">
            <a:hlinkClick r:id="rId11"/>
            <a:extLst>
              <a:ext uri="{FF2B5EF4-FFF2-40B4-BE49-F238E27FC236}">
                <a16:creationId xmlns:a16="http://schemas.microsoft.com/office/drawing/2014/main" id="{4BBD62D7-F410-4886-A9BD-9828E0FDE358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2" r="9635"/>
          <a:stretch/>
        </p:blipFill>
        <p:spPr bwMode="auto">
          <a:xfrm>
            <a:off x="9267781" y="3174020"/>
            <a:ext cx="1872208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S:\CT\Education Team\Product development\Youth\FAE curriculum project\3. Creative\Film and photography\Photogrpahy\Red Cross Final Selection\Character profiles\Colourful background\Georgia.jpg">
            <a:hlinkClick r:id="rId13"/>
            <a:extLst>
              <a:ext uri="{FF2B5EF4-FFF2-40B4-BE49-F238E27FC236}">
                <a16:creationId xmlns:a16="http://schemas.microsoft.com/office/drawing/2014/main" id="{BCC7D25D-84A5-4B47-BBF9-E1BE1D4982F5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1" r="5352"/>
          <a:stretch/>
        </p:blipFill>
        <p:spPr bwMode="auto">
          <a:xfrm>
            <a:off x="5670793" y="3175693"/>
            <a:ext cx="1800200" cy="142263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12D53403-27CC-4DBC-A1A2-D4CEA646995F}"/>
              </a:ext>
            </a:extLst>
          </p:cNvPr>
          <p:cNvSpPr txBox="1">
            <a:spLocks/>
          </p:cNvSpPr>
          <p:nvPr/>
        </p:nvSpPr>
        <p:spPr>
          <a:xfrm>
            <a:off x="510540" y="4653136"/>
            <a:ext cx="10327330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5400" spc="-150" dirty="0"/>
              <a:t>Hyrwyddwyr cymorth cyntaf</a:t>
            </a:r>
            <a:r>
              <a:rPr lang="cy-GB" sz="5400" spc="-15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>
            <a:extLst>
              <a:ext uri="{FF2B5EF4-FFF2-40B4-BE49-F238E27FC236}">
                <a16:creationId xmlns:a16="http://schemas.microsoft.com/office/drawing/2014/main" id="{6B79391D-D138-4F06-B45B-AF5AAB1AB6C1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Beth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1699F85-92E6-4685-9273-1B80FB8328FA}"/>
              </a:ext>
            </a:extLst>
          </p:cNvPr>
          <p:cNvSpPr txBox="1">
            <a:spLocks/>
          </p:cNvSpPr>
          <p:nvPr/>
        </p:nvSpPr>
        <p:spPr>
          <a:xfrm>
            <a:off x="697009" y="621021"/>
            <a:ext cx="4824536" cy="5328259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Beth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y-GB" sz="240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Hei</a:t>
            </a: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Beth ydw i! Rwyf wir yn mwynhau bod yn greadigol ac rwy’n treulio llawer o amser yn tynnu lluniau, yn gwrando ar gerddoriaeth ac yn darllen yn fy ystafell wely. Rwyf wrth fy modd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 treulio amser gyda fy nghi,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ond rhaid i mi fod yn ofalus pan fydda i’n bwyta hufen iâ o’i chwmpas oherwydd mae hi bob amser am i mi ei rannu â hi.” 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Beth i weld ei ffilm</a:t>
            </a: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7" descr="S:\CT\Education Team\Product development\Youth\FAE curriculum project\3. Creative\Film and photography\Photogrpahy\Red Cross Final Selection\Character profiles\Colourful background\Beth.jpg">
            <a:hlinkClick r:id="rId2"/>
            <a:extLst>
              <a:ext uri="{FF2B5EF4-FFF2-40B4-BE49-F238E27FC236}">
                <a16:creationId xmlns:a16="http://schemas.microsoft.com/office/drawing/2014/main" id="{E3EC74FB-B1DD-4A8A-809B-1238B99426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366" y="1791545"/>
            <a:ext cx="488811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5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D3121D55-2260-4E7E-A976-FACEA1D76F26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Dele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B5235D-B918-47EC-B2A4-0FA5604C1D3A}"/>
              </a:ext>
            </a:extLst>
          </p:cNvPr>
          <p:cNvSpPr txBox="1">
            <a:spLocks/>
          </p:cNvSpPr>
          <p:nvPr/>
        </p:nvSpPr>
        <p:spPr>
          <a:xfrm>
            <a:off x="767408" y="692696"/>
            <a:ext cx="4824536" cy="5472608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Dele</a:t>
            </a:r>
            <a:endParaRPr lang="cy-GB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“Helo, Dele ydw i. Rwy’n wych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 chwarae gemau cyfrifiadur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 fe hoffwn i fod yn chwaraewr proffesiynol. Rwyf hefyd wrth fy modd yn chwarae pêl-droed ac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 darllen pob math o lyfrau.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Rwy’n ysgrifennu llawer hefyd ac mae fy hoff straeon wedi’u gosod yn y dyfodol, pan fydda i’n brysur yn chwarae gemau cyfrifiadur yn broffesiynol, fwy na thebyg!”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</a:t>
            </a:r>
            <a:r>
              <a:rPr lang="cy-GB" sz="2000" i="1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Dele</a:t>
            </a: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weld ei ffilm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 descr="S:\CT\Education Team\Product development\Youth\FAE curriculum project\3. Creative\Film and photography\Photogrpahy\Red Cross Final Selection\Character profiles\Colourful background\Dele.jpg">
            <a:hlinkClick r:id="rId2"/>
            <a:extLst>
              <a:ext uri="{FF2B5EF4-FFF2-40B4-BE49-F238E27FC236}">
                <a16:creationId xmlns:a16="http://schemas.microsoft.com/office/drawing/2014/main" id="{A6C509EB-3704-4C43-8A2A-CAACB24C06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16832"/>
            <a:ext cx="5040560" cy="3612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03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F645ABD7-BAD8-40F0-9EE3-0371C737EAD2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Ekam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0A2B8427-127A-42D5-ACFE-7ED2A042E704}"/>
              </a:ext>
            </a:extLst>
          </p:cNvPr>
          <p:cNvSpPr txBox="1">
            <a:spLocks/>
          </p:cNvSpPr>
          <p:nvPr/>
        </p:nvSpPr>
        <p:spPr>
          <a:xfrm>
            <a:off x="695400" y="874839"/>
            <a:ext cx="4752528" cy="507444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Ekam</a:t>
            </a:r>
            <a:endParaRPr lang="cy-GB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“Helo, Ekam ydw i, ac rwy’n gerddorol iawn. Rwy’n chwarae’r piano a’r obo. Rwy'n mynd o le i le ar fy mwrdd hofran ac yn mynd ag ef i’r parc lle mae gwifren wib. Ond byddai’n dda gen i pe bai’n hirach. Pan fydd gen i amser, rwy’n hoffi darllen fy nghomics a chwarae y tu allan gyda fy nwy gath.”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</a:t>
            </a:r>
            <a:r>
              <a:rPr lang="cy-GB" sz="2000" i="1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Ekam</a:t>
            </a: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weld ei ffilm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Ekam.jpg">
            <a:hlinkClick r:id="rId2"/>
            <a:extLst>
              <a:ext uri="{FF2B5EF4-FFF2-40B4-BE49-F238E27FC236}">
                <a16:creationId xmlns:a16="http://schemas.microsoft.com/office/drawing/2014/main" id="{41BA136F-8DFD-41FD-AEE1-B3E1CE2767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86" y="1916832"/>
            <a:ext cx="4586147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84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0C9BADA-4AA3-4D40-83AB-59DA8BCDAE1B}"/>
              </a:ext>
            </a:extLst>
          </p:cNvPr>
          <p:cNvSpPr txBox="1">
            <a:spLocks/>
          </p:cNvSpPr>
          <p:nvPr/>
        </p:nvSpPr>
        <p:spPr>
          <a:xfrm>
            <a:off x="767408" y="621021"/>
            <a:ext cx="4896544" cy="525625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Georgia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“Helo. Georgia ydw i. Mae gen i lawer o hyder ac rwy’n hoffi rhoi cynnig ar bopeth unwaith. Ar hyn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bryd, fy hoff beth yw sglefrfyrddio, ac rwy’n ymarfer hynny bob dydd. Rwyf hefyd yn mynd o le i le ar fy sgwter ac rwy’n canu llawer iawn oherwydd fe hoffwn i berfformio ar lwyfan. Rwy’n mwynhau chwarae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gwmpas a chael hwyl.”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Georgia i weld ei ffilm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itle 13">
            <a:extLst>
              <a:ext uri="{FF2B5EF4-FFF2-40B4-BE49-F238E27FC236}">
                <a16:creationId xmlns:a16="http://schemas.microsoft.com/office/drawing/2014/main" id="{A31860AC-2E7C-4FC0-8AE0-E3AB28C7F20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Georgia</a:t>
            </a:r>
          </a:p>
        </p:txBody>
      </p:sp>
      <p:pic>
        <p:nvPicPr>
          <p:cNvPr id="7" name="Picture 6" descr="S:\CT\Education Team\Product development\Youth\FAE curriculum project\3. Creative\Film and photography\Photogrpahy\Red Cross Final Selection\Character profiles\Colourful background\Georgia.jpg">
            <a:hlinkClick r:id="rId2"/>
            <a:extLst>
              <a:ext uri="{FF2B5EF4-FFF2-40B4-BE49-F238E27FC236}">
                <a16:creationId xmlns:a16="http://schemas.microsoft.com/office/drawing/2014/main" id="{F29AC63D-7CC0-4DC6-B986-ECAFBB3008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6" y="1815146"/>
            <a:ext cx="5040560" cy="357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36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8BD57-8D7B-438E-B42C-DFB9A9C7D9A9}"/>
              </a:ext>
            </a:extLst>
          </p:cNvPr>
          <p:cNvSpPr txBox="1">
            <a:spLocks/>
          </p:cNvSpPr>
          <p:nvPr/>
        </p:nvSpPr>
        <p:spPr>
          <a:xfrm>
            <a:off x="695400" y="548680"/>
            <a:ext cx="5184576" cy="6017522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</a:t>
            </a:r>
            <a:endParaRPr lang="cy-GB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“Helo, </a:t>
            </a:r>
            <a:r>
              <a:rPr lang="cy-GB" sz="240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</a:t>
            </a: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ydw i. Rwyf wir yn mwynhau bod yn yr awyr agored ac rwyf wrth fy modd yn mynd â fy meic allan gyda fy nhad yng nghefn gwlad. Rwy’n egnïol iawn ac rwy’n ei chael hi’n anodd aros yn llonydd weithiau. Fy hoff bynciau yw gwyddoniaeth a hanes oherwydd rwyf am ddysgu mwy am anifeiliaid a phethau hynafol, ond yn bennaf am fy mod i wrth fy modd â </a:t>
            </a:r>
            <a:r>
              <a:rPr lang="cy-GB" sz="240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deinosoriaid</a:t>
            </a: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!”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</a:t>
            </a:r>
            <a:r>
              <a:rPr lang="cy-GB" sz="2000" i="1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</a:t>
            </a: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weld ei ffilm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69925F7A-360D-4051-8D7F-83C7EAEED01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Jonjo</a:t>
            </a: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Jonjo.jpg">
            <a:hlinkClick r:id="rId2"/>
            <a:extLst>
              <a:ext uri="{FF2B5EF4-FFF2-40B4-BE49-F238E27FC236}">
                <a16:creationId xmlns:a16="http://schemas.microsoft.com/office/drawing/2014/main" id="{244E1517-AB91-4E63-92DA-ABD9358C3C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204864"/>
            <a:ext cx="4591249" cy="308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7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CCEFC1-3331-46EA-88C8-0205084B1344}"/>
              </a:ext>
            </a:extLst>
          </p:cNvPr>
          <p:cNvSpPr txBox="1">
            <a:spLocks/>
          </p:cNvSpPr>
          <p:nvPr/>
        </p:nvSpPr>
        <p:spPr>
          <a:xfrm>
            <a:off x="525910" y="692696"/>
            <a:ext cx="5549552" cy="5472608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cy-GB" sz="24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“Helo, </a:t>
            </a:r>
            <a:r>
              <a:rPr lang="cy-GB" sz="240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</a:t>
            </a: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ydw i. Rwyf wrth fy modd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 coginio a fy hoff fwyd yw bwyd Mecsicanaidd am ei fod yn anniben ac yn blasu’n anhygoel! Rwy’n nofwraig wych ac fe hoffwn i hyfforddi i fod yn achubwraig bywydau er mwyn i mi allu achub pobl. Pan na fydda i yn yr ysgol, yn nofio neu gyda fy ffrindiau, rwyf wir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 mwynhau gwylio ffilmiau ar sgrin fawr gyda llwyth o bopgorn, dawnsio fel pe bai neb yn gwylio, a darllen llyfr da.”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Cliciwch ar lun </a:t>
            </a:r>
            <a:r>
              <a:rPr lang="cy-GB" sz="2000" i="1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</a:t>
            </a:r>
            <a:r>
              <a:rPr lang="cy-GB" sz="2000" i="1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weld ei ffilm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1F41F881-F1B4-4299-9EDB-692B63721439}"/>
              </a:ext>
            </a:extLst>
          </p:cNvPr>
          <p:cNvSpPr txBox="1">
            <a:spLocks/>
          </p:cNvSpPr>
          <p:nvPr/>
        </p:nvSpPr>
        <p:spPr>
          <a:xfrm>
            <a:off x="778699" y="260648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Cwrdd â’r cymeriadau</a:t>
            </a:r>
            <a:br>
              <a:rPr lang="cy-GB" sz="1400"/>
            </a:br>
            <a:r>
              <a:rPr lang="cy-GB" sz="1400"/>
              <a:t>Liya</a:t>
            </a: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Leya.jpg">
            <a:hlinkClick r:id="rId2"/>
            <a:extLst>
              <a:ext uri="{FF2B5EF4-FFF2-40B4-BE49-F238E27FC236}">
                <a16:creationId xmlns:a16="http://schemas.microsoft.com/office/drawing/2014/main" id="{89B3E548-7320-4A06-B4CF-6DCF0B0450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67357"/>
            <a:ext cx="4968552" cy="3150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76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D053C881-23A9-4FEA-B4A5-F2FC1DC3E1EC}"/>
              </a:ext>
            </a:extLst>
          </p:cNvPr>
          <p:cNvSpPr txBox="1">
            <a:spLocks/>
          </p:cNvSpPr>
          <p:nvPr/>
        </p:nvSpPr>
        <p:spPr>
          <a:xfrm>
            <a:off x="983432" y="632109"/>
            <a:ext cx="9505056" cy="426720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  <a:tabLst>
                <a:tab pos="3448050" algn="l"/>
              </a:tabLst>
            </a:pPr>
            <a:endParaRPr lang="en-GB" sz="2400" kern="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107000"/>
              </a:lnSpc>
              <a:spcAft>
                <a:spcPts val="800"/>
              </a:spcAft>
              <a:tabLst>
                <a:tab pos="3448050" algn="l"/>
              </a:tabLst>
            </a:pPr>
            <a:r>
              <a:rPr lang="cy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Nawr eich bod chi wedi cwrdd â’r cymeriadau – </a:t>
            </a: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Beth yw eu hoff bethau a'u cas bethau? </a:t>
            </a: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Oes unrhyw rai ohonyn nhw’n hoffi neu’n gwneud </a:t>
            </a:r>
            <a:b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pethau tebyg i chi?</a:t>
            </a:r>
          </a:p>
          <a:p>
            <a:pPr marL="342900" indent="-342900" algn="ctr" defTabSz="914400">
              <a:lnSpc>
                <a:spcPct val="150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cy-GB" sz="240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Allech chi wneud ffilm neu stori byd bach amdanoch chi eich hun?</a:t>
            </a:r>
          </a:p>
          <a:p>
            <a:pPr algn="ctr"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9">
            <a:extLst>
              <a:ext uri="{FF2B5EF4-FFF2-40B4-BE49-F238E27FC236}">
                <a16:creationId xmlns:a16="http://schemas.microsoft.com/office/drawing/2014/main" id="{66217BAD-36EE-4179-9B38-BD8CF42D2D1B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>
                <a:latin typeface="+mn-lt"/>
              </a:rPr>
              <a:t>Cwrdd â’r cymeriadau</a:t>
            </a:r>
            <a:br>
              <a:rPr lang="cy-GB" sz="1400">
                <a:latin typeface="+mn-lt"/>
              </a:rPr>
            </a:br>
            <a:r>
              <a:rPr lang="cy-GB" sz="1400">
                <a:latin typeface="+mn-lt"/>
              </a:rPr>
              <a:t>Myfyrio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B75C5FD-8925-4B6B-9377-FDA88F390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416" y="1268760"/>
            <a:ext cx="1721346" cy="172134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16F0E4F-EE70-4A52-8149-A9A83C4CE259}"/>
              </a:ext>
            </a:extLst>
          </p:cNvPr>
          <p:cNvGrpSpPr/>
          <p:nvPr/>
        </p:nvGrpSpPr>
        <p:grpSpPr>
          <a:xfrm>
            <a:off x="705054" y="4481427"/>
            <a:ext cx="10780302" cy="1424305"/>
            <a:chOff x="359687" y="3174019"/>
            <a:chExt cx="10780302" cy="1424305"/>
          </a:xfrm>
        </p:grpSpPr>
        <p:pic>
          <p:nvPicPr>
            <p:cNvPr id="6" name="Picture 5" descr="S:\CT\Education Team\Product development\Youth\FAE curriculum project\3. Creative\Film and photography\Photogrpahy\Red Cross Final Selection\Character profiles\Colourful background\Beth.jpg">
              <a:extLst>
                <a:ext uri="{FF2B5EF4-FFF2-40B4-BE49-F238E27FC236}">
                  <a16:creationId xmlns:a16="http://schemas.microsoft.com/office/drawing/2014/main" id="{14EC2A4F-F244-4062-999E-13DC93D38CC5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01" r="6741"/>
            <a:stretch/>
          </p:blipFill>
          <p:spPr bwMode="auto">
            <a:xfrm>
              <a:off x="359687" y="3174019"/>
              <a:ext cx="1714118" cy="14243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S:\CT\Education Team\Product development\Youth\FAE curriculum project\3. Creative\Film and photography\Photogrpahy\Red Cross Final Selection\Character profiles\Colourful background\Dele.jpg">
              <a:extLst>
                <a:ext uri="{FF2B5EF4-FFF2-40B4-BE49-F238E27FC236}">
                  <a16:creationId xmlns:a16="http://schemas.microsoft.com/office/drawing/2014/main" id="{500F0565-6FE0-4FF4-BB3B-C00CE1D50FF2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3" r="8763"/>
            <a:stretch/>
          </p:blipFill>
          <p:spPr bwMode="auto">
            <a:xfrm>
              <a:off x="2073805" y="3174019"/>
              <a:ext cx="1800200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S:\CT\Education Team\Product development\Youth\FAE curriculum project\3. Creative\Film and photography\Photogrpahy\Red Cross Final Selection\Character profiles\Colourful background\Ekam.jpg">
              <a:extLst>
                <a:ext uri="{FF2B5EF4-FFF2-40B4-BE49-F238E27FC236}">
                  <a16:creationId xmlns:a16="http://schemas.microsoft.com/office/drawing/2014/main" id="{E086DFDF-B33D-45E2-905F-0B57F96A4C6B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8" r="10081"/>
            <a:stretch/>
          </p:blipFill>
          <p:spPr bwMode="auto">
            <a:xfrm>
              <a:off x="3874005" y="3174019"/>
              <a:ext cx="1800200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S:\CT\Education Team\Product development\Youth\FAE curriculum project\3. Creative\Film and photography\Photogrpahy\Red Cross Final Selection\Character profiles\Colourful background\Jonjo.jpg">
              <a:extLst>
                <a:ext uri="{FF2B5EF4-FFF2-40B4-BE49-F238E27FC236}">
                  <a16:creationId xmlns:a16="http://schemas.microsoft.com/office/drawing/2014/main" id="{D8E25F11-E771-43D2-854B-8A3E1E84251E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32" r="6544"/>
            <a:stretch/>
          </p:blipFill>
          <p:spPr bwMode="auto">
            <a:xfrm>
              <a:off x="7470993" y="3174019"/>
              <a:ext cx="1796788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S:\CT\Education Team\Product development\Youth\FAE curriculum project\3. Creative\Film and photography\Photogrpahy\Red Cross Final Selection\Character profiles\Colourful background\Leya.jpg">
              <a:extLst>
                <a:ext uri="{FF2B5EF4-FFF2-40B4-BE49-F238E27FC236}">
                  <a16:creationId xmlns:a16="http://schemas.microsoft.com/office/drawing/2014/main" id="{8048DB9E-3778-411E-A783-DF0ED8A1AFB3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32" r="9635"/>
            <a:stretch/>
          </p:blipFill>
          <p:spPr bwMode="auto">
            <a:xfrm>
              <a:off x="9267781" y="3178262"/>
              <a:ext cx="1872208" cy="142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S:\CT\Education Team\Product development\Youth\FAE curriculum project\3. Creative\Film and photography\Photogrpahy\Red Cross Final Selection\Character profiles\Colourful background\Georgia.jpg">
              <a:extLst>
                <a:ext uri="{FF2B5EF4-FFF2-40B4-BE49-F238E27FC236}">
                  <a16:creationId xmlns:a16="http://schemas.microsoft.com/office/drawing/2014/main" id="{1162F1A2-FF89-401A-B449-ADB8FB75B986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r="5352"/>
            <a:stretch/>
          </p:blipFill>
          <p:spPr bwMode="auto">
            <a:xfrm>
              <a:off x="5670793" y="3175693"/>
              <a:ext cx="1800200" cy="142263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96664131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658274-D6C6-4888-8743-77D4E19CD63D}">
  <ds:schemaRefs>
    <ds:schemaRef ds:uri="http://schemas.microsoft.com/office/2006/documentManagement/types"/>
    <ds:schemaRef ds:uri="097b2218-eb8c-44f0-b50d-d57756f492cd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7aff5d3a-ac69-412e-8e86-2dc83d63a9d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4EEE4DA-42C7-49E3-A568-7ADB210B5A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8605E-C774-4CEC-8D94-B06797070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b2218-eb8c-44f0-b50d-d57756f492cd"/>
    <ds:schemaRef ds:uri="7aff5d3a-ac69-412e-8e86-2dc83d63a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161</TotalTime>
  <Words>614</Words>
  <Application>Microsoft Office PowerPoint</Application>
  <PresentationFormat>Widescreen</PresentationFormat>
  <Paragraphs>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Red Cross FA V1</vt:lpstr>
      <vt:lpstr>Cwrdd â’r cymeriadau.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27</cp:revision>
  <dcterms:created xsi:type="dcterms:W3CDTF">2019-11-07T12:27:30Z</dcterms:created>
  <dcterms:modified xsi:type="dcterms:W3CDTF">2023-11-16T09:08:54Z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b5bd0e747d9243cdba6014139b7d7e8a">
    <vt:lpwstr/>
  </property>
  <property fmtid="{D5CDD505-2E9C-101B-9397-08002B2CF9AE}" pid="11" name="BRC_x002d_Classification">
    <vt:lpwstr/>
  </property>
  <property fmtid="{D5CDD505-2E9C-101B-9397-08002B2CF9AE}" pid="12" name="BRC-Classification">
    <vt:lpwstr/>
  </property>
</Properties>
</file>