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2"/>
  </p:notesMasterIdLst>
  <p:sldIdLst>
    <p:sldId id="297" r:id="rId2"/>
    <p:sldId id="305" r:id="rId3"/>
    <p:sldId id="341" r:id="rId4"/>
    <p:sldId id="327" r:id="rId5"/>
    <p:sldId id="328" r:id="rId6"/>
    <p:sldId id="331" r:id="rId7"/>
    <p:sldId id="334" r:id="rId8"/>
    <p:sldId id="340" r:id="rId9"/>
    <p:sldId id="337" r:id="rId10"/>
    <p:sldId id="330" r:id="rId11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516C24-D582-4FBB-C02D-58904F4C9957}" v="23" dt="2021-07-16T12:55:32.2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Bruce" userId="S::chloebruce@redcross.org.uk::cd14b7cc-a47c-4568-a7e1-17940fbf5a9f" providerId="AD" clId="Web-{D1516C24-D582-4FBB-C02D-58904F4C9957}"/>
    <pc:docChg chg="modSld">
      <pc:chgData name="Chloe Bruce" userId="S::chloebruce@redcross.org.uk::cd14b7cc-a47c-4568-a7e1-17940fbf5a9f" providerId="AD" clId="Web-{D1516C24-D582-4FBB-C02D-58904F4C9957}" dt="2021-07-16T12:55:32.256" v="17" actId="1076"/>
      <pc:docMkLst>
        <pc:docMk/>
      </pc:docMkLst>
      <pc:sldChg chg="addSp delSp modSp">
        <pc:chgData name="Chloe Bruce" userId="S::chloebruce@redcross.org.uk::cd14b7cc-a47c-4568-a7e1-17940fbf5a9f" providerId="AD" clId="Web-{D1516C24-D582-4FBB-C02D-58904F4C9957}" dt="2021-07-16T12:55:32.256" v="17" actId="1076"/>
        <pc:sldMkLst>
          <pc:docMk/>
          <pc:sldMk cId="1988656941" sldId="337"/>
        </pc:sldMkLst>
        <pc:spChg chg="add del mod">
          <ac:chgData name="Chloe Bruce" userId="S::chloebruce@redcross.org.uk::cd14b7cc-a47c-4568-a7e1-17940fbf5a9f" providerId="AD" clId="Web-{D1516C24-D582-4FBB-C02D-58904F4C9957}" dt="2021-07-16T12:55:07.676" v="9"/>
          <ac:spMkLst>
            <pc:docMk/>
            <pc:sldMk cId="1988656941" sldId="337"/>
            <ac:spMk id="3" creationId="{D7009A5D-CC52-4067-91C8-B47288633AB7}"/>
          </ac:spMkLst>
        </pc:spChg>
        <pc:spChg chg="add del mod">
          <ac:chgData name="Chloe Bruce" userId="S::chloebruce@redcross.org.uk::cd14b7cc-a47c-4568-a7e1-17940fbf5a9f" providerId="AD" clId="Web-{D1516C24-D582-4FBB-C02D-58904F4C9957}" dt="2021-07-16T12:54:21.314" v="3"/>
          <ac:spMkLst>
            <pc:docMk/>
            <pc:sldMk cId="1988656941" sldId="337"/>
            <ac:spMk id="6" creationId="{C9B5445C-EEF2-42D1-A63F-48D8635AF95F}"/>
          </ac:spMkLst>
        </pc:spChg>
        <pc:spChg chg="add del mod">
          <ac:chgData name="Chloe Bruce" userId="S::chloebruce@redcross.org.uk::cd14b7cc-a47c-4568-a7e1-17940fbf5a9f" providerId="AD" clId="Web-{D1516C24-D582-4FBB-C02D-58904F4C9957}" dt="2021-07-16T12:54:32.362" v="8"/>
          <ac:spMkLst>
            <pc:docMk/>
            <pc:sldMk cId="1988656941" sldId="337"/>
            <ac:spMk id="8" creationId="{2AD1957F-862C-4BE1-B613-93EBBD510D74}"/>
          </ac:spMkLst>
        </pc:spChg>
        <pc:spChg chg="add del mod">
          <ac:chgData name="Chloe Bruce" userId="S::chloebruce@redcross.org.uk::cd14b7cc-a47c-4568-a7e1-17940fbf5a9f" providerId="AD" clId="Web-{D1516C24-D582-4FBB-C02D-58904F4C9957}" dt="2021-07-16T12:55:15.396" v="12"/>
          <ac:spMkLst>
            <pc:docMk/>
            <pc:sldMk cId="1988656941" sldId="337"/>
            <ac:spMk id="11" creationId="{DFD5E976-624F-489B-BFEA-786F9EEC0C01}"/>
          </ac:spMkLst>
        </pc:spChg>
        <pc:spChg chg="add del mod">
          <ac:chgData name="Chloe Bruce" userId="S::chloebruce@redcross.org.uk::cd14b7cc-a47c-4568-a7e1-17940fbf5a9f" providerId="AD" clId="Web-{D1516C24-D582-4FBB-C02D-58904F4C9957}" dt="2021-07-16T12:55:20.568" v="14"/>
          <ac:spMkLst>
            <pc:docMk/>
            <pc:sldMk cId="1988656941" sldId="337"/>
            <ac:spMk id="14" creationId="{034D1DC7-F543-4C2E-90E6-6964ACBFBB95}"/>
          </ac:spMkLst>
        </pc:spChg>
        <pc:graphicFrameChg chg="del">
          <ac:chgData name="Chloe Bruce" userId="S::chloebruce@redcross.org.uk::cd14b7cc-a47c-4568-a7e1-17940fbf5a9f" providerId="AD" clId="Web-{D1516C24-D582-4FBB-C02D-58904F4C9957}" dt="2021-07-16T12:50:25.518" v="0"/>
          <ac:graphicFrameMkLst>
            <pc:docMk/>
            <pc:sldMk cId="1988656941" sldId="337"/>
            <ac:graphicFrameMk id="7" creationId="{AFFBCA83-4A0C-4BB5-BCE3-F6057797ADA9}"/>
          </ac:graphicFrameMkLst>
        </pc:graphicFrameChg>
        <pc:picChg chg="add del mod ord modCrop">
          <ac:chgData name="Chloe Bruce" userId="S::chloebruce@redcross.org.uk::cd14b7cc-a47c-4568-a7e1-17940fbf5a9f" providerId="AD" clId="Web-{D1516C24-D582-4FBB-C02D-58904F4C9957}" dt="2021-07-16T12:55:12.942" v="11"/>
          <ac:picMkLst>
            <pc:docMk/>
            <pc:sldMk cId="1988656941" sldId="337"/>
            <ac:picMk id="9" creationId="{9382F2D0-CDA0-403B-9347-006DA79D7DED}"/>
          </ac:picMkLst>
        </pc:picChg>
        <pc:picChg chg="add del mod ord modCrop">
          <ac:chgData name="Chloe Bruce" userId="S::chloebruce@redcross.org.uk::cd14b7cc-a47c-4568-a7e1-17940fbf5a9f" providerId="AD" clId="Web-{D1516C24-D582-4FBB-C02D-58904F4C9957}" dt="2021-07-16T12:55:18.661" v="13"/>
          <ac:picMkLst>
            <pc:docMk/>
            <pc:sldMk cId="1988656941" sldId="337"/>
            <ac:picMk id="12" creationId="{6A71C4DD-9843-4D3F-8DFC-711D78DE20B9}"/>
          </ac:picMkLst>
        </pc:picChg>
        <pc:picChg chg="add mod">
          <ac:chgData name="Chloe Bruce" userId="S::chloebruce@redcross.org.uk::cd14b7cc-a47c-4568-a7e1-17940fbf5a9f" providerId="AD" clId="Web-{D1516C24-D582-4FBB-C02D-58904F4C9957}" dt="2021-07-16T12:55:32.256" v="17" actId="1076"/>
          <ac:picMkLst>
            <pc:docMk/>
            <pc:sldMk cId="1988656941" sldId="337"/>
            <ac:picMk id="15" creationId="{419057F5-E2AE-4C1E-BEFB-6940F061C7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/>
              <a:t>Ateb: 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6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/>
              <a:t>Ateb: 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7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1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6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0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/>
              <a:t>Defnyddiwch y cardiau i gynnal gweithgaredd chwarae rôl ar gyfer y senario hwn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4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1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69039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5B97EEEF-7CA4-1869-699C-E1D20AF50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8"/>
          </a:xfrm>
          <a:prstGeom prst="rect">
            <a:avLst/>
          </a:prstGeom>
        </p:spPr>
      </p:pic>
      <p:sp>
        <p:nvSpPr>
          <p:cNvPr id="5" name="object 53">
            <a:extLst>
              <a:ext uri="{FF2B5EF4-FFF2-40B4-BE49-F238E27FC236}">
                <a16:creationId xmlns:a16="http://schemas.microsoft.com/office/drawing/2014/main" id="{059B925C-861A-0C94-E251-9A5617384753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6" name="Graphic 12">
            <a:extLst>
              <a:ext uri="{FF2B5EF4-FFF2-40B4-BE49-F238E27FC236}">
                <a16:creationId xmlns:a16="http://schemas.microsoft.com/office/drawing/2014/main" id="{1C38A05F-75F1-0DFF-FB1C-B7A5EC3E3A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pic>
        <p:nvPicPr>
          <p:cNvPr id="7" name="Graphic 83">
            <a:extLst>
              <a:ext uri="{FF2B5EF4-FFF2-40B4-BE49-F238E27FC236}">
                <a16:creationId xmlns:a16="http://schemas.microsoft.com/office/drawing/2014/main" id="{43B0FD29-821E-0AEC-C6A7-98BA8C090F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>
                <a:latin typeface="+mj-lt"/>
                <a:cs typeface="Arial"/>
              </a:rPr>
              <a:t>Primary</a:t>
            </a:r>
            <a:r>
              <a:rPr sz="3300" b="1" spc="0" baseline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83">
            <a:extLst>
              <a:ext uri="{FF2B5EF4-FFF2-40B4-BE49-F238E27FC236}">
                <a16:creationId xmlns:a16="http://schemas.microsoft.com/office/drawing/2014/main" id="{9E7CFC46-C041-2767-0D19-3DBF410F5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399519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82">
            <a:extLst>
              <a:ext uri="{FF2B5EF4-FFF2-40B4-BE49-F238E27FC236}">
                <a16:creationId xmlns:a16="http://schemas.microsoft.com/office/drawing/2014/main" id="{4DFFF7E2-93E4-7364-631B-56A331A40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8"/>
          </a:xfrm>
          <a:prstGeom prst="rect">
            <a:avLst/>
          </a:prstGeom>
        </p:spPr>
      </p:pic>
      <p:sp>
        <p:nvSpPr>
          <p:cNvPr id="5" name="object 53">
            <a:extLst>
              <a:ext uri="{FF2B5EF4-FFF2-40B4-BE49-F238E27FC236}">
                <a16:creationId xmlns:a16="http://schemas.microsoft.com/office/drawing/2014/main" id="{E0E4A785-1642-FBA7-C5BA-80345F64FE34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6" name="Graphic 12">
            <a:extLst>
              <a:ext uri="{FF2B5EF4-FFF2-40B4-BE49-F238E27FC236}">
                <a16:creationId xmlns:a16="http://schemas.microsoft.com/office/drawing/2014/main" id="{E1012009-23B9-5551-3B20-AE25ED23C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pic>
        <p:nvPicPr>
          <p:cNvPr id="7" name="Graphic 83">
            <a:extLst>
              <a:ext uri="{FF2B5EF4-FFF2-40B4-BE49-F238E27FC236}">
                <a16:creationId xmlns:a16="http://schemas.microsoft.com/office/drawing/2014/main" id="{A58D3DC2-4474-28B4-C984-9748F9CFDA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53">
            <a:extLst>
              <a:ext uri="{FF2B5EF4-FFF2-40B4-BE49-F238E27FC236}">
                <a16:creationId xmlns:a16="http://schemas.microsoft.com/office/drawing/2014/main" id="{47AA49F1-01CD-9E54-A531-D8228EB3F3F6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3" name="Graphic 12">
            <a:extLst>
              <a:ext uri="{FF2B5EF4-FFF2-40B4-BE49-F238E27FC236}">
                <a16:creationId xmlns:a16="http://schemas.microsoft.com/office/drawing/2014/main" id="{E90EED35-1881-9176-5D2C-EC59328B3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pic>
        <p:nvPicPr>
          <p:cNvPr id="4" name="Graphic 83">
            <a:extLst>
              <a:ext uri="{FF2B5EF4-FFF2-40B4-BE49-F238E27FC236}">
                <a16:creationId xmlns:a16="http://schemas.microsoft.com/office/drawing/2014/main" id="{017CB2BB-DF14-AF81-E6AD-D156CB23D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99519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ADFA8BC7-AED4-FC77-FF39-1EF6C35A1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8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8B55EF55-6956-FB6C-1664-50AB220CB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5" name="Graphic 82">
            <a:extLst>
              <a:ext uri="{FF2B5EF4-FFF2-40B4-BE49-F238E27FC236}">
                <a16:creationId xmlns:a16="http://schemas.microsoft.com/office/drawing/2014/main" id="{A82943C1-CC50-306A-97D2-3B1C1B897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sp>
        <p:nvSpPr>
          <p:cNvPr id="6" name="object 53">
            <a:extLst>
              <a:ext uri="{FF2B5EF4-FFF2-40B4-BE49-F238E27FC236}">
                <a16:creationId xmlns:a16="http://schemas.microsoft.com/office/drawing/2014/main" id="{93C8ABE5-F102-D0EB-5E29-BC6741A099AF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3EA54E5F-FC0B-B590-DBDA-74C15DB6DC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pic>
        <p:nvPicPr>
          <p:cNvPr id="8" name="Graphic 83">
            <a:extLst>
              <a:ext uri="{FF2B5EF4-FFF2-40B4-BE49-F238E27FC236}">
                <a16:creationId xmlns:a16="http://schemas.microsoft.com/office/drawing/2014/main" id="{E134D1E6-A0A8-936F-2BE3-05C3EF823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E16233BA-848C-038A-BC8D-C77CDD7A5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/>
              <a:t>Ffonio 999</a:t>
            </a:r>
            <a:r>
              <a:rPr lang="cy-GB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cy-GB"/>
              <a:t>Diogelwch: dysgu</a:t>
            </a:r>
          </a:p>
          <a:p>
            <a:r>
              <a:rPr lang="cy-GB"/>
              <a:t>Ffonio 999</a:t>
            </a:r>
          </a:p>
          <a:p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  <p:pic>
        <p:nvPicPr>
          <p:cNvPr id="4" name="Picture 3" descr="A hand holding 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6E7D3DBB-D6EE-8129-820F-F00D9D9D6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45" y="980728"/>
            <a:ext cx="3312368" cy="45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600" y="548680"/>
            <a:ext cx="9561138" cy="1279196"/>
          </a:xfrm>
        </p:spPr>
        <p:txBody>
          <a:bodyPr/>
          <a:lstStyle/>
          <a:p>
            <a:r>
              <a:rPr lang="cy-GB"/>
              <a:t>Ffonio 999</a:t>
            </a:r>
            <a:r>
              <a:rPr lang="cy-GB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15480" y="2708920"/>
            <a:ext cx="8856984" cy="1613288"/>
          </a:xfrm>
        </p:spPr>
        <p:txBody>
          <a:bodyPr/>
          <a:lstStyle/>
          <a:p>
            <a:endParaRPr lang="en-GB" dirty="0"/>
          </a:p>
          <a:p>
            <a:pPr lvl="0"/>
            <a:r>
              <a:rPr lang="cy-GB" dirty="0"/>
              <a:t>Os byddwch chi'n gwybod bod rhywun yn sâl neu wedi’i anafu a bod angen help gan feddyg arno yn gyflym:</a:t>
            </a:r>
          </a:p>
          <a:p>
            <a:pPr lvl="0"/>
            <a:r>
              <a:rPr lang="cy-GB" b="0" dirty="0"/>
              <a:t> </a:t>
            </a:r>
          </a:p>
          <a:p>
            <a:pPr lvl="0"/>
            <a:r>
              <a:rPr lang="cy-GB" b="0" dirty="0"/>
              <a:t>Ffoniwch 999 a gofynnwch am ambiwlans</a:t>
            </a:r>
          </a:p>
          <a:p>
            <a:pPr lvl="0"/>
            <a:endParaRPr lang="en-GB" b="0" dirty="0"/>
          </a:p>
          <a:p>
            <a:pPr lvl="0"/>
            <a:r>
              <a:rPr lang="cy-GB" b="0" dirty="0"/>
              <a:t>Gwrandewch ar y sawl sydd wedi ateb y ffôn ac atebwch </a:t>
            </a:r>
            <a:br>
              <a:rPr lang="cy-GB" b="0" dirty="0"/>
            </a:br>
            <a:r>
              <a:rPr lang="cy-GB" b="0" dirty="0"/>
              <a:t>ei gwestiynau gystal ag y gallwch</a:t>
            </a:r>
          </a:p>
          <a:p>
            <a:endParaRPr lang="en-GB" dirty="0"/>
          </a:p>
        </p:txBody>
      </p:sp>
      <p:pic>
        <p:nvPicPr>
          <p:cNvPr id="5" name="Picture 4" descr="A hand holding 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69EC2207-3586-4F51-81D4-4721D92F4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" y="71533"/>
            <a:ext cx="1707218" cy="23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4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027F9F-9541-487E-A54C-FA308A47A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225362"/>
            <a:ext cx="10822805" cy="976962"/>
          </a:xfrm>
        </p:spPr>
        <p:txBody>
          <a:bodyPr/>
          <a:lstStyle/>
          <a:p>
            <a:endParaRPr lang="en-US"/>
          </a:p>
          <a:p>
            <a:r>
              <a:rPr lang="cy-GB" sz="4000"/>
              <a:t>Galwad 999</a:t>
            </a:r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1EADA6-F23E-45CD-BA19-038BC1B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solidFill>
                  <a:srgbClr val="000000"/>
                </a:solidFill>
              </a:rPr>
              <a:t>Diogelwch: dysgu</a:t>
            </a:r>
            <a:br>
              <a:rPr lang="cy-GB">
                <a:solidFill>
                  <a:srgbClr val="000000"/>
                </a:solidFill>
              </a:rPr>
            </a:br>
            <a:r>
              <a:rPr lang="cy-GB">
                <a:solidFill>
                  <a:srgbClr val="000000"/>
                </a:solidFill>
                <a:latin typeface="HelveticaNeueLT Pro 45 Lt"/>
              </a:rPr>
              <a:t>Ffonio 999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3F701-5928-4D89-B5E8-4102919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8DE5D-B7C8-4CE5-9BB2-E7533866841B}"/>
              </a:ext>
            </a:extLst>
          </p:cNvPr>
          <p:cNvSpPr txBox="1"/>
          <p:nvPr/>
        </p:nvSpPr>
        <p:spPr>
          <a:xfrm>
            <a:off x="384174" y="1124744"/>
            <a:ext cx="11328450" cy="52565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y-GB" sz="1600" b="1" dirty="0"/>
              <a:t>Cysylltwr ffôn: </a:t>
            </a:r>
            <a:r>
              <a:rPr lang="cy-GB" sz="1600" dirty="0"/>
              <a:t>Dyma’r gwasanaethau brys, pa wasanaeth sydd ei angen: tân, ambiwlans neu’r heddlu?</a:t>
            </a:r>
          </a:p>
          <a:p>
            <a:r>
              <a:rPr lang="cy-GB" sz="1600" b="1" dirty="0"/>
              <a:t>Merch:</a:t>
            </a:r>
            <a:r>
              <a:rPr lang="cy-GB" sz="1600" dirty="0"/>
              <a:t> Ambiwlans – mae fy mam yn sâl</a:t>
            </a:r>
          </a:p>
          <a:p>
            <a:r>
              <a:rPr lang="cy-GB" sz="1600" b="1" dirty="0"/>
              <a:t>Cysylltwr ffôn: </a:t>
            </a:r>
            <a:r>
              <a:rPr lang="cy-GB" sz="1600" dirty="0"/>
              <a:t>Iawn, rwy'n dy gysylltu di nawr</a:t>
            </a:r>
          </a:p>
          <a:p>
            <a:r>
              <a:rPr lang="cy-GB" sz="1600" b="1" dirty="0"/>
              <a:t>Triniwr galwadau</a:t>
            </a:r>
            <a:r>
              <a:rPr lang="cy-GB" sz="1600" dirty="0"/>
              <a:t>: Helo, ambiwlans</a:t>
            </a:r>
          </a:p>
          <a:p>
            <a:r>
              <a:rPr lang="cy-GB" sz="1600" b="1" dirty="0"/>
              <a:t>Merch</a:t>
            </a:r>
            <a:r>
              <a:rPr lang="cy-GB" sz="1600" dirty="0"/>
              <a:t>: Mae fy mam yn sâl</a:t>
            </a:r>
          </a:p>
          <a:p>
            <a:r>
              <a:rPr lang="cy-GB" sz="1600" b="1" dirty="0"/>
              <a:t>Triniwr galwadau</a:t>
            </a:r>
            <a:r>
              <a:rPr lang="cy-GB" sz="1600" dirty="0"/>
              <a:t>: Iawn, ydi hi’n anadlu?</a:t>
            </a:r>
          </a:p>
          <a:p>
            <a:r>
              <a:rPr lang="cy-GB" sz="1600" b="1" dirty="0"/>
              <a:t>Merch</a:t>
            </a:r>
            <a:r>
              <a:rPr lang="cy-GB" sz="1600" dirty="0"/>
              <a:t>: Dydw i ddim yn gwybod oherwydd dydw i ddim yn gallu ei deffro hi</a:t>
            </a:r>
          </a:p>
          <a:p>
            <a:r>
              <a:rPr lang="cy-GB" sz="1600" b="1" dirty="0"/>
              <a:t>Triniwr galwadau</a:t>
            </a:r>
            <a:r>
              <a:rPr lang="cy-GB" sz="1600" dirty="0"/>
              <a:t>: Iawn, beth yn union sydd wedi digwydd?</a:t>
            </a:r>
          </a:p>
          <a:p>
            <a:r>
              <a:rPr lang="cy-GB" sz="1600" b="1" dirty="0"/>
              <a:t>Merch</a:t>
            </a:r>
            <a:r>
              <a:rPr lang="cy-GB" sz="1600" dirty="0"/>
              <a:t>: Mae hi wedi syrthio ar y llawr ac mae ei phen hi wedi troi o gwmpas</a:t>
            </a:r>
          </a:p>
          <a:p>
            <a:r>
              <a:rPr lang="cy-GB" sz="1600" b="1" dirty="0"/>
              <a:t>Triniwr galwadau</a:t>
            </a:r>
            <a:r>
              <a:rPr lang="cy-GB" sz="1600" dirty="0"/>
              <a:t>: Pa mor bell wnaeth hi syrthio?</a:t>
            </a:r>
          </a:p>
          <a:p>
            <a:r>
              <a:rPr lang="cy-GB" sz="1600" b="1" dirty="0"/>
              <a:t>Merch</a:t>
            </a:r>
            <a:r>
              <a:rPr lang="cy-GB" sz="1600" dirty="0"/>
              <a:t>: Yn bell iawn oherwydd mae hi’n fawr iawn</a:t>
            </a:r>
          </a:p>
          <a:p>
            <a:r>
              <a:rPr lang="cy-GB" sz="1600" b="1" dirty="0"/>
              <a:t>Triniwr galwadau</a:t>
            </a:r>
            <a:r>
              <a:rPr lang="cy-GB" sz="1600" dirty="0"/>
              <a:t>: Beth yw dy enw di?</a:t>
            </a:r>
          </a:p>
          <a:p>
            <a:r>
              <a:rPr lang="cy-GB" sz="1600" b="1" dirty="0"/>
              <a:t>Merch</a:t>
            </a:r>
            <a:r>
              <a:rPr lang="cy-GB" sz="1600" dirty="0"/>
              <a:t>: [yn dweud ei henw]</a:t>
            </a:r>
          </a:p>
          <a:p>
            <a:r>
              <a:rPr lang="cy-GB" sz="1600" b="1" dirty="0"/>
              <a:t>Triniwr galwadau</a:t>
            </a:r>
            <a:r>
              <a:rPr lang="cy-GB" sz="1600" dirty="0"/>
              <a:t>: Iawn, faint oed wyt ti?</a:t>
            </a:r>
          </a:p>
          <a:p>
            <a:r>
              <a:rPr lang="cy-GB" sz="1600" b="1" dirty="0"/>
              <a:t>Merch</a:t>
            </a:r>
            <a:r>
              <a:rPr lang="cy-GB" sz="1600" dirty="0"/>
              <a:t>: [yn dweud ei hoedran]</a:t>
            </a:r>
          </a:p>
          <a:p>
            <a:r>
              <a:rPr lang="cy-GB" sz="1600" b="1" dirty="0"/>
              <a:t>Triniwr galwadau</a:t>
            </a:r>
            <a:r>
              <a:rPr lang="cy-GB" sz="1600" dirty="0"/>
              <a:t>: Cer at y drws ffrynt lle byddet ti’n gadael i bobl ddod i mewn ac agora’r drws i bobl yr ambiwlans. </a:t>
            </a:r>
            <a:br>
              <a:rPr lang="cy-GB" sz="1600" dirty="0"/>
            </a:br>
            <a:r>
              <a:rPr lang="cy-GB" sz="1600" dirty="0"/>
              <a:t>Helo, ydy pobl yr ambiwlans yno?</a:t>
            </a:r>
          </a:p>
          <a:p>
            <a:r>
              <a:rPr lang="cy-GB" sz="1600" b="1" dirty="0"/>
              <a:t>Merch</a:t>
            </a:r>
            <a:r>
              <a:rPr lang="cy-GB" sz="1600" dirty="0"/>
              <a:t>: Ydyn. </a:t>
            </a:r>
          </a:p>
          <a:p>
            <a:r>
              <a:rPr lang="cy-GB" sz="1600" b="1" dirty="0"/>
              <a:t>Triniwr galwadau</a:t>
            </a:r>
            <a:r>
              <a:rPr lang="cy-GB" sz="1600" dirty="0"/>
              <a:t>: Maen nhw yno gyda ti? Iawn, cer i ddangos iddyn nhw ble mae dy fam</a:t>
            </a:r>
          </a:p>
          <a:p>
            <a:r>
              <a:rPr lang="cy-GB" sz="1600" b="1" dirty="0"/>
              <a:t>Parafeddyg</a:t>
            </a:r>
            <a:r>
              <a:rPr lang="cy-GB" sz="1600" dirty="0"/>
              <a:t>: [Yn galw enw’r fenyw] Allwch chi fy nghlywed i?</a:t>
            </a:r>
          </a:p>
          <a:p>
            <a:r>
              <a:rPr lang="cy-GB" sz="1600" b="1" dirty="0"/>
              <a:t>Triniwr galwadau</a:t>
            </a:r>
            <a:r>
              <a:rPr lang="cy-GB" sz="1600" dirty="0"/>
              <a:t>: Oes yna bobl yno gyda ti nawr? Oes yna bobl o’r ambiwlans yno gyda ti?  </a:t>
            </a:r>
          </a:p>
          <a:p>
            <a:r>
              <a:rPr lang="cy-GB" sz="1600" b="1" dirty="0"/>
              <a:t>Merch</a:t>
            </a:r>
            <a:r>
              <a:rPr lang="cy-GB" sz="1600" dirty="0"/>
              <a:t>: Oes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8E69E-C734-4308-8D3B-65E9F9A53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575" y="414138"/>
            <a:ext cx="1800200" cy="14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1EADA6-F23E-45CD-BA19-038BC1B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solidFill>
                  <a:srgbClr val="000000"/>
                </a:solidFill>
              </a:rPr>
              <a:t>Diogelwch: dysgu</a:t>
            </a:r>
            <a:br>
              <a:rPr lang="cy-GB">
                <a:solidFill>
                  <a:srgbClr val="000000"/>
                </a:solidFill>
              </a:rPr>
            </a:br>
            <a:r>
              <a:rPr lang="cy-GB">
                <a:solidFill>
                  <a:srgbClr val="000000"/>
                </a:solidFill>
                <a:latin typeface="HelveticaNeueLT Pro 45 Lt"/>
              </a:rPr>
              <a:t>Ffonio 999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3F701-5928-4D89-B5E8-4102919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FBCAF-308B-4846-B900-6BAE2B136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6992"/>
            <a:ext cx="5104637" cy="295788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027F9F-9541-487E-A54C-FA308A47A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11" y="1196752"/>
            <a:ext cx="7545387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cy-GB" dirty="0"/>
              <a:t>Beth yw’r rhif y bydd angen i chi ei ffonio mewn argyfwng?</a:t>
            </a:r>
          </a:p>
          <a:p>
            <a:endParaRPr lang="en-GB" dirty="0"/>
          </a:p>
          <a:p>
            <a:pPr lvl="0"/>
            <a:r>
              <a:rPr lang="cy-GB" dirty="0"/>
              <a:t>a) 999</a:t>
            </a:r>
          </a:p>
          <a:p>
            <a:pPr lvl="0"/>
            <a:r>
              <a:rPr lang="cy-GB" dirty="0"/>
              <a:t>b) 111</a:t>
            </a:r>
          </a:p>
          <a:p>
            <a:pPr lvl="0"/>
            <a:r>
              <a:rPr lang="cy-GB" dirty="0"/>
              <a:t>c) 101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59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027F9F-9541-487E-A54C-FA308A47A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174" y="889656"/>
            <a:ext cx="11328449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cy-GB" dirty="0"/>
              <a:t>Pa gwestiynau y bydd y triniwr galwadau 999 yn eu gofyn i chi?</a:t>
            </a:r>
          </a:p>
          <a:p>
            <a:pPr lvl="0"/>
            <a:r>
              <a:rPr lang="cy-GB" sz="3600" dirty="0"/>
              <a:t>a) Faint o’r gloch yw hi a pha liw yw eich gwallt?</a:t>
            </a:r>
          </a:p>
          <a:p>
            <a:pPr lvl="0"/>
            <a:r>
              <a:rPr lang="cy-GB" sz="3600" dirty="0"/>
              <a:t>b) Ble oedd eich gwyliau diwethaf </a:t>
            </a:r>
            <a:br>
              <a:rPr lang="cy-GB" sz="3600" dirty="0"/>
            </a:br>
            <a:r>
              <a:rPr lang="cy-GB" sz="3600" dirty="0"/>
              <a:t>ac a gawsoch chi hwyl?</a:t>
            </a:r>
          </a:p>
          <a:p>
            <a:pPr lvl="0"/>
            <a:r>
              <a:rPr lang="cy-GB" sz="3600" dirty="0"/>
              <a:t>c) Beth sydd wedi digwydd </a:t>
            </a:r>
            <a:br>
              <a:rPr lang="cy-GB" sz="3600" dirty="0"/>
            </a:br>
            <a:r>
              <a:rPr lang="cy-GB" sz="3600" dirty="0"/>
              <a:t>a beth yw eich cyfeiriad?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1EADA6-F23E-45CD-BA19-038BC1B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solidFill>
                  <a:srgbClr val="000000"/>
                </a:solidFill>
              </a:rPr>
              <a:t>Diogelwch: dysgu</a:t>
            </a:r>
            <a:br>
              <a:rPr lang="cy-GB">
                <a:solidFill>
                  <a:srgbClr val="000000"/>
                </a:solidFill>
              </a:rPr>
            </a:br>
            <a:r>
              <a:rPr lang="cy-GB">
                <a:solidFill>
                  <a:srgbClr val="000000"/>
                </a:solidFill>
                <a:latin typeface="HelveticaNeueLT Pro 45 Lt"/>
              </a:rPr>
              <a:t>Ffonio 999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3F701-5928-4D89-B5E8-4102919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8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027F9F-9541-487E-A54C-FA308A47A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1268760"/>
            <a:ext cx="11328449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cy-GB" dirty="0"/>
              <a:t>Beth allai eich helpu i beidio </a:t>
            </a:r>
            <a:br>
              <a:rPr lang="cy-GB" dirty="0"/>
            </a:br>
            <a:r>
              <a:rPr lang="cy-GB" dirty="0"/>
              <a:t>â chynhyrfu wrth ffonio 999?</a:t>
            </a:r>
          </a:p>
          <a:p>
            <a:pPr lvl="0"/>
            <a:endParaRPr lang="en-GB" dirty="0"/>
          </a:p>
          <a:p>
            <a:pPr lvl="0"/>
            <a:r>
              <a:rPr lang="cy-GB" dirty="0"/>
              <a:t>a) gweiddi’n uchel</a:t>
            </a:r>
          </a:p>
          <a:p>
            <a:pPr lvl="0"/>
            <a:r>
              <a:rPr lang="cy-GB" dirty="0"/>
              <a:t>b) anadlu’n ddwfn </a:t>
            </a:r>
          </a:p>
          <a:p>
            <a:pPr lvl="0"/>
            <a:r>
              <a:rPr lang="cy-GB" dirty="0"/>
              <a:t>c) rhedeg o gwmpas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1EADA6-F23E-45CD-BA19-038BC1B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solidFill>
                  <a:srgbClr val="000000"/>
                </a:solidFill>
              </a:rPr>
              <a:t>Diogelwch: dysgu</a:t>
            </a:r>
            <a:br>
              <a:rPr lang="cy-GB">
                <a:solidFill>
                  <a:srgbClr val="000000"/>
                </a:solidFill>
              </a:rPr>
            </a:br>
            <a:r>
              <a:rPr lang="cy-GB">
                <a:solidFill>
                  <a:srgbClr val="000000"/>
                </a:solidFill>
                <a:latin typeface="HelveticaNeueLT Pro 45 Lt"/>
              </a:rPr>
              <a:t>Ffonio 999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3F701-5928-4D89-B5E8-4102919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60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027F9F-9541-487E-A54C-FA308A47A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4683" y="1402128"/>
            <a:ext cx="2838685" cy="4835183"/>
          </a:xfrm>
          <a:ln>
            <a:solidFill>
              <a:schemeClr val="tx2"/>
            </a:solidFill>
          </a:ln>
        </p:spPr>
        <p:txBody>
          <a:bodyPr/>
          <a:lstStyle/>
          <a:p>
            <a:endParaRPr lang="en-US" sz="2000"/>
          </a:p>
          <a:p>
            <a:pPr>
              <a:lnSpc>
                <a:spcPct val="150000"/>
              </a:lnSpc>
            </a:pPr>
            <a:r>
              <a:rPr lang="cy-GB" sz="2000" b="1"/>
              <a:t>Beth yw’r rhif y bydd angen i chi ei ffonio mewn argyfwng?</a:t>
            </a:r>
          </a:p>
          <a:p>
            <a:pPr lvl="0">
              <a:lnSpc>
                <a:spcPct val="150000"/>
              </a:lnSpc>
            </a:pPr>
            <a:endParaRPr lang="en-GB" sz="2000"/>
          </a:p>
          <a:p>
            <a:pPr lvl="0">
              <a:lnSpc>
                <a:spcPct val="150000"/>
              </a:lnSpc>
            </a:pPr>
            <a:r>
              <a:rPr lang="cy-GB" sz="2000" b="1"/>
              <a:t>999</a:t>
            </a:r>
          </a:p>
          <a:p>
            <a:pPr lvl="0">
              <a:lnSpc>
                <a:spcPct val="150000"/>
              </a:lnSpc>
            </a:pPr>
            <a:r>
              <a:rPr lang="cy-GB" sz="2000"/>
              <a:t>111</a:t>
            </a:r>
          </a:p>
          <a:p>
            <a:pPr lvl="0">
              <a:lnSpc>
                <a:spcPct val="150000"/>
              </a:lnSpc>
            </a:pPr>
            <a:r>
              <a:rPr lang="cy-GB" sz="2000"/>
              <a:t>101</a:t>
            </a:r>
          </a:p>
          <a:p>
            <a:endParaRPr lang="en-US" sz="2000"/>
          </a:p>
          <a:p>
            <a:endParaRPr lang="en-GB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1EADA6-F23E-45CD-BA19-038BC1B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solidFill>
                  <a:srgbClr val="000000"/>
                </a:solidFill>
              </a:rPr>
              <a:t>Diogelwch: dysgu</a:t>
            </a:r>
            <a:br>
              <a:rPr lang="cy-GB">
                <a:solidFill>
                  <a:srgbClr val="000000"/>
                </a:solidFill>
              </a:rPr>
            </a:br>
            <a:r>
              <a:rPr lang="cy-GB">
                <a:solidFill>
                  <a:srgbClr val="000000"/>
                </a:solidFill>
                <a:latin typeface="HelveticaNeueLT Pro 45 Lt"/>
              </a:rPr>
              <a:t>Ffonio 999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3F701-5928-4D89-B5E8-4102919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9FC2585-BD1C-4D91-955B-EE71B5A40B31}"/>
              </a:ext>
            </a:extLst>
          </p:cNvPr>
          <p:cNvSpPr txBox="1">
            <a:spLocks/>
          </p:cNvSpPr>
          <p:nvPr/>
        </p:nvSpPr>
        <p:spPr>
          <a:xfrm>
            <a:off x="8022528" y="1402128"/>
            <a:ext cx="3978128" cy="483518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0" tIns="0" rIns="0" bIns="0" anchor="ctr">
            <a:noAutofit/>
          </a:bodyPr>
          <a:lstStyle>
            <a:lvl1pPr marL="0" algn="ctr" eaLnBrk="1" hangingPunct="1">
              <a:lnSpc>
                <a:spcPts val="6800"/>
              </a:lnSpc>
              <a:defRPr sz="5400">
                <a:latin typeface="+mj-lt"/>
                <a:ea typeface="+mn-ea"/>
                <a:cs typeface="+mn-cs"/>
              </a:defRPr>
            </a:lvl1pPr>
            <a:lvl2pPr marL="0" indent="0" algn="ctr" eaLnBrk="1" hangingPunct="1">
              <a:lnSpc>
                <a:spcPts val="6800"/>
              </a:lnSpc>
              <a:defRPr sz="5400">
                <a:latin typeface="+mn-lt"/>
                <a:ea typeface="+mn-ea"/>
                <a:cs typeface="+mn-cs"/>
              </a:defRPr>
            </a:lvl2pPr>
            <a:lvl3pPr marL="0" indent="0" algn="ctr" eaLnBrk="1" hangingPunct="1">
              <a:lnSpc>
                <a:spcPts val="2800"/>
              </a:lnSpc>
              <a:defRPr sz="2400" b="1">
                <a:latin typeface="HelveticaNeueLT Pro 65 Md" panose="020B0804020202020204" pitchFamily="34" charset="0"/>
                <a:ea typeface="+mn-ea"/>
                <a:cs typeface="+mn-cs"/>
              </a:defRPr>
            </a:lvl3pPr>
            <a:lvl4pPr marL="0" indent="0" algn="ctr" eaLnBrk="1" hangingPunct="1">
              <a:lnSpc>
                <a:spcPts val="2800"/>
              </a:lnSpc>
              <a:defRPr sz="2400">
                <a:latin typeface="+mn-lt"/>
                <a:ea typeface="+mn-ea"/>
                <a:cs typeface="+mn-cs"/>
              </a:defRPr>
            </a:lvl4pPr>
            <a:lvl5pPr marL="0" indent="0" algn="ctr" eaLnBrk="1" hangingPunct="1">
              <a:lnSpc>
                <a:spcPts val="2400"/>
              </a:lnSpc>
              <a:defRPr sz="1800">
                <a:latin typeface="+mj-lt"/>
                <a:ea typeface="+mn-ea"/>
                <a:cs typeface="+mn-cs"/>
              </a:defRPr>
            </a:lvl5pPr>
            <a:lvl6pPr marL="0" indent="0" algn="ctr" eaLnBrk="1" hangingPunct="1">
              <a:lnSpc>
                <a:spcPts val="2400"/>
              </a:lnSpc>
              <a:defRPr sz="1800">
                <a:latin typeface="+mn-lt"/>
                <a:ea typeface="+mn-ea"/>
                <a:cs typeface="+mn-cs"/>
              </a:defRPr>
            </a:lvl6pPr>
            <a:lvl7pPr marL="2487602" eaLnBrk="1" hangingPunct="1">
              <a:defRPr>
                <a:latin typeface="+mn-lt"/>
                <a:ea typeface="+mn-ea"/>
                <a:cs typeface="+mn-cs"/>
              </a:defRPr>
            </a:lvl7pPr>
            <a:lvl8pPr marL="2902203" eaLnBrk="1" hangingPunct="1">
              <a:defRPr>
                <a:latin typeface="+mn-lt"/>
                <a:ea typeface="+mn-ea"/>
                <a:cs typeface="+mn-cs"/>
              </a:defRPr>
            </a:lvl8pPr>
            <a:lvl9pPr marL="331680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endParaRPr lang="en-GB" sz="2000" b="1" kern="0" dirty="0">
              <a:solidFill>
                <a:sysClr val="windowText" lastClr="000000"/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cy-GB" sz="2000" b="1" dirty="0">
                <a:solidFill>
                  <a:sysClr val="windowText" lastClr="000000"/>
                </a:solidFill>
              </a:rPr>
              <a:t>Beth allai eich helpu i beidio </a:t>
            </a:r>
            <a:br>
              <a:rPr lang="cy-GB" sz="2000" b="1" dirty="0">
                <a:solidFill>
                  <a:sysClr val="windowText" lastClr="000000"/>
                </a:solidFill>
              </a:rPr>
            </a:br>
            <a:r>
              <a:rPr lang="cy-GB" sz="2000" b="1" dirty="0">
                <a:solidFill>
                  <a:sysClr val="windowText" lastClr="000000"/>
                </a:solidFill>
              </a:rPr>
              <a:t>â chynhyrfu wrth ffonio 999?</a:t>
            </a:r>
          </a:p>
          <a:p>
            <a:pPr defTabSz="914400">
              <a:lnSpc>
                <a:spcPct val="150000"/>
              </a:lnSpc>
            </a:pPr>
            <a:endParaRPr lang="en-GB" sz="2000" kern="0" dirty="0">
              <a:solidFill>
                <a:sysClr val="windowText" lastClr="000000"/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cy-GB" sz="2000" dirty="0">
                <a:solidFill>
                  <a:sysClr val="windowText" lastClr="000000"/>
                </a:solidFill>
              </a:rPr>
              <a:t>a) gweiddi’n uchel</a:t>
            </a:r>
          </a:p>
          <a:p>
            <a:pPr defTabSz="914400">
              <a:lnSpc>
                <a:spcPct val="150000"/>
              </a:lnSpc>
            </a:pPr>
            <a:r>
              <a:rPr lang="cy-GB" sz="2000" dirty="0">
                <a:solidFill>
                  <a:sysClr val="windowText" lastClr="000000"/>
                </a:solidFill>
              </a:rPr>
              <a:t>b) </a:t>
            </a:r>
            <a:r>
              <a:rPr lang="cy-GB" sz="2000" b="1" dirty="0">
                <a:solidFill>
                  <a:sysClr val="windowText" lastClr="000000"/>
                </a:solidFill>
              </a:rPr>
              <a:t>anadlu’n ddwfn </a:t>
            </a:r>
          </a:p>
          <a:p>
            <a:pPr defTabSz="914400">
              <a:lnSpc>
                <a:spcPct val="150000"/>
              </a:lnSpc>
            </a:pPr>
            <a:r>
              <a:rPr lang="cy-GB" sz="2000" dirty="0">
                <a:solidFill>
                  <a:sysClr val="windowText" lastClr="000000"/>
                </a:solidFill>
              </a:rPr>
              <a:t>c) rhedeg o gwmpas</a:t>
            </a:r>
          </a:p>
          <a:p>
            <a:pPr defTabSz="914400"/>
            <a:endParaRPr lang="en-GB" sz="2000" kern="0" dirty="0">
              <a:solidFill>
                <a:sysClr val="windowText" lastClr="000000"/>
              </a:solidFill>
            </a:endParaRPr>
          </a:p>
          <a:p>
            <a:pPr defTabSz="914400"/>
            <a:endParaRPr lang="en-GB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5887476-C5B3-48CE-87D2-44F73FC14933}"/>
              </a:ext>
            </a:extLst>
          </p:cNvPr>
          <p:cNvSpPr txBox="1">
            <a:spLocks/>
          </p:cNvSpPr>
          <p:nvPr/>
        </p:nvSpPr>
        <p:spPr>
          <a:xfrm>
            <a:off x="3503712" y="1402128"/>
            <a:ext cx="4248472" cy="483518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0" tIns="0" rIns="0" bIns="0" anchor="ctr">
            <a:noAutofit/>
          </a:bodyPr>
          <a:lstStyle>
            <a:lvl1pPr marL="0" algn="ctr" eaLnBrk="1" hangingPunct="1">
              <a:lnSpc>
                <a:spcPts val="6800"/>
              </a:lnSpc>
              <a:defRPr sz="5400">
                <a:latin typeface="+mj-lt"/>
                <a:ea typeface="+mn-ea"/>
                <a:cs typeface="+mn-cs"/>
              </a:defRPr>
            </a:lvl1pPr>
            <a:lvl2pPr marL="0" indent="0" algn="ctr" eaLnBrk="1" hangingPunct="1">
              <a:lnSpc>
                <a:spcPts val="6800"/>
              </a:lnSpc>
              <a:defRPr sz="5400">
                <a:latin typeface="+mn-lt"/>
                <a:ea typeface="+mn-ea"/>
                <a:cs typeface="+mn-cs"/>
              </a:defRPr>
            </a:lvl2pPr>
            <a:lvl3pPr marL="0" indent="0" algn="ctr" eaLnBrk="1" hangingPunct="1">
              <a:lnSpc>
                <a:spcPts val="2800"/>
              </a:lnSpc>
              <a:defRPr sz="2400" b="1">
                <a:latin typeface="HelveticaNeueLT Pro 65 Md" panose="020B0804020202020204" pitchFamily="34" charset="0"/>
                <a:ea typeface="+mn-ea"/>
                <a:cs typeface="+mn-cs"/>
              </a:defRPr>
            </a:lvl3pPr>
            <a:lvl4pPr marL="0" indent="0" algn="ctr" eaLnBrk="1" hangingPunct="1">
              <a:lnSpc>
                <a:spcPts val="2800"/>
              </a:lnSpc>
              <a:defRPr sz="2400">
                <a:latin typeface="+mn-lt"/>
                <a:ea typeface="+mn-ea"/>
                <a:cs typeface="+mn-cs"/>
              </a:defRPr>
            </a:lvl4pPr>
            <a:lvl5pPr marL="0" indent="0" algn="ctr" eaLnBrk="1" hangingPunct="1">
              <a:lnSpc>
                <a:spcPts val="2400"/>
              </a:lnSpc>
              <a:defRPr sz="1800">
                <a:latin typeface="+mj-lt"/>
                <a:ea typeface="+mn-ea"/>
                <a:cs typeface="+mn-cs"/>
              </a:defRPr>
            </a:lvl5pPr>
            <a:lvl6pPr marL="0" indent="0" algn="ctr" eaLnBrk="1" hangingPunct="1">
              <a:lnSpc>
                <a:spcPts val="2400"/>
              </a:lnSpc>
              <a:defRPr sz="1800">
                <a:latin typeface="+mn-lt"/>
                <a:ea typeface="+mn-ea"/>
                <a:cs typeface="+mn-cs"/>
              </a:defRPr>
            </a:lvl6pPr>
            <a:lvl7pPr marL="2487602" eaLnBrk="1" hangingPunct="1">
              <a:defRPr>
                <a:latin typeface="+mn-lt"/>
                <a:ea typeface="+mn-ea"/>
                <a:cs typeface="+mn-cs"/>
              </a:defRPr>
            </a:lvl7pPr>
            <a:lvl8pPr marL="2902203" eaLnBrk="1" hangingPunct="1">
              <a:defRPr>
                <a:latin typeface="+mn-lt"/>
                <a:ea typeface="+mn-ea"/>
                <a:cs typeface="+mn-cs"/>
              </a:defRPr>
            </a:lvl8pPr>
            <a:lvl9pPr marL="331680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cy-GB" sz="2000" b="1" dirty="0">
                <a:solidFill>
                  <a:sysClr val="windowText" lastClr="000000"/>
                </a:solidFill>
              </a:rPr>
              <a:t>Pa gwestiynau y bydd y triniwr galwadau 999 yn eu gofyn i chi?</a:t>
            </a:r>
          </a:p>
          <a:p>
            <a:pPr defTabSz="914400">
              <a:lnSpc>
                <a:spcPct val="150000"/>
              </a:lnSpc>
            </a:pPr>
            <a:endParaRPr lang="en-GB" sz="2000" kern="0" dirty="0">
              <a:solidFill>
                <a:sysClr val="windowText" lastClr="000000"/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cy-GB" sz="2000" dirty="0">
                <a:solidFill>
                  <a:sysClr val="windowText" lastClr="000000"/>
                </a:solidFill>
              </a:rPr>
              <a:t>a) Faint o’r gloch yw hi </a:t>
            </a:r>
            <a:br>
              <a:rPr lang="cy-GB" sz="2000" dirty="0">
                <a:solidFill>
                  <a:sysClr val="windowText" lastClr="000000"/>
                </a:solidFill>
              </a:rPr>
            </a:br>
            <a:r>
              <a:rPr lang="cy-GB" sz="2000" dirty="0">
                <a:solidFill>
                  <a:sysClr val="windowText" lastClr="000000"/>
                </a:solidFill>
              </a:rPr>
              <a:t>a pha liw yw eich gwallt?</a:t>
            </a:r>
          </a:p>
          <a:p>
            <a:pPr defTabSz="914400">
              <a:lnSpc>
                <a:spcPct val="150000"/>
              </a:lnSpc>
            </a:pPr>
            <a:r>
              <a:rPr lang="cy-GB" sz="2000" dirty="0">
                <a:solidFill>
                  <a:sysClr val="windowText" lastClr="000000"/>
                </a:solidFill>
              </a:rPr>
              <a:t>b) Ble oedd eich gwyliau diwethaf ac a gawsoch chi hwyl?</a:t>
            </a:r>
          </a:p>
          <a:p>
            <a:pPr defTabSz="914400">
              <a:lnSpc>
                <a:spcPct val="150000"/>
              </a:lnSpc>
            </a:pPr>
            <a:r>
              <a:rPr lang="cy-GB" sz="2000" dirty="0">
                <a:solidFill>
                  <a:sysClr val="windowText" lastClr="000000"/>
                </a:solidFill>
              </a:rPr>
              <a:t>c) </a:t>
            </a:r>
            <a:r>
              <a:rPr lang="cy-GB" sz="2000" b="1" dirty="0">
                <a:solidFill>
                  <a:sysClr val="windowText" lastClr="000000"/>
                </a:solidFill>
              </a:rPr>
              <a:t>Beth sydd wedi digwydd </a:t>
            </a:r>
            <a:br>
              <a:rPr lang="cy-GB" sz="2000" b="1" dirty="0">
                <a:solidFill>
                  <a:sysClr val="windowText" lastClr="000000"/>
                </a:solidFill>
              </a:rPr>
            </a:br>
            <a:r>
              <a:rPr lang="cy-GB" sz="2000" b="1" dirty="0">
                <a:solidFill>
                  <a:sysClr val="windowText" lastClr="000000"/>
                </a:solidFill>
              </a:rPr>
              <a:t>a beth yw eich cyfeiriad?</a:t>
            </a:r>
          </a:p>
          <a:p>
            <a:pPr defTabSz="914400">
              <a:lnSpc>
                <a:spcPct val="150000"/>
              </a:lnSpc>
            </a:pPr>
            <a:endParaRPr lang="en-GB" sz="20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C0CCA-4F7A-4DAC-B956-F638ACC55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599" y="3529597"/>
            <a:ext cx="1001370" cy="580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356CE-9BEE-4D2B-8C81-D44780A9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259" y="5445224"/>
            <a:ext cx="1001370" cy="559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FCAF80-F280-4929-96FF-9E23811F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630" y="3529597"/>
            <a:ext cx="1001370" cy="580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6FDC04-12DA-460A-AC7F-CC43B5D29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87" r="19291"/>
          <a:stretch/>
        </p:blipFill>
        <p:spPr>
          <a:xfrm>
            <a:off x="7752184" y="51935"/>
            <a:ext cx="1224136" cy="1138169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F8309582-BB97-4B38-A423-1A5984C75CBA}"/>
              </a:ext>
            </a:extLst>
          </p:cNvPr>
          <p:cNvSpPr txBox="1">
            <a:spLocks/>
          </p:cNvSpPr>
          <p:nvPr/>
        </p:nvSpPr>
        <p:spPr>
          <a:xfrm>
            <a:off x="2048744" y="363805"/>
            <a:ext cx="6008194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eaLnBrk="1" hangingPunct="1">
              <a:defRPr lang="en-GB" sz="1400" b="1" kern="1200" spc="4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</a:lstStyle>
          <a:p>
            <a:pPr defTabSz="914400"/>
            <a:r>
              <a:rPr lang="cy-GB" sz="2800">
                <a:solidFill>
                  <a:srgbClr val="000000"/>
                </a:solidFill>
              </a:rPr>
              <a:t>Atebion</a:t>
            </a:r>
          </a:p>
        </p:txBody>
      </p:sp>
    </p:spTree>
    <p:extLst>
      <p:ext uri="{BB962C8B-B14F-4D97-AF65-F5344CB8AC3E}">
        <p14:creationId xmlns:p14="http://schemas.microsoft.com/office/powerpoint/2010/main" val="207253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35038-C092-4CC5-8109-88734F26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310AB-92A7-4C19-A01D-DD6BAA871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88" y="1145802"/>
            <a:ext cx="2879861" cy="1919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0D38FF-6D47-4C19-9B28-25A56CB26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64" y="2524682"/>
            <a:ext cx="3024337" cy="2016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EDC87-F82D-4CBA-B135-80C19F96E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28" y="4982438"/>
            <a:ext cx="2813343" cy="1875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00C075-94CD-44FB-8433-FF568E6C6A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"/>
            <a:ext cx="2862548" cy="1908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9CF868-C483-4125-81B8-8CC6EBE210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586724"/>
            <a:ext cx="3012949" cy="190836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A6B4213-3252-47BF-B51D-A154A89955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7555" y="389709"/>
            <a:ext cx="8912316" cy="3004482"/>
          </a:xfrm>
        </p:spPr>
        <p:txBody>
          <a:bodyPr/>
          <a:lstStyle/>
          <a:p>
            <a:r>
              <a:rPr lang="cy-GB" b="1"/>
              <a:t>Beth sy’n digwydd yn y lluniau hyn?</a:t>
            </a:r>
          </a:p>
          <a:p>
            <a:endParaRPr lang="en-GB" b="1"/>
          </a:p>
          <a:p>
            <a:endParaRPr lang="en-GB" b="1"/>
          </a:p>
          <a:p>
            <a:endParaRPr lang="en-GB" b="1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100EA64-C33F-4472-B534-84FC508856FB}"/>
              </a:ext>
            </a:extLst>
          </p:cNvPr>
          <p:cNvSpPr txBox="1">
            <a:spLocks/>
          </p:cNvSpPr>
          <p:nvPr/>
        </p:nvSpPr>
        <p:spPr>
          <a:xfrm>
            <a:off x="191344" y="5844152"/>
            <a:ext cx="8912316" cy="664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eaLnBrk="1" hangingPunct="1">
              <a:lnSpc>
                <a:spcPts val="2800"/>
              </a:lnSpc>
              <a:defRPr sz="2400">
                <a:latin typeface="+mj-lt"/>
                <a:ea typeface="+mn-ea"/>
                <a:cs typeface="+mn-cs"/>
              </a:defRPr>
            </a:lvl1pPr>
            <a:lvl2pPr marL="0" indent="0" eaLnBrk="1" hangingPunct="1">
              <a:lnSpc>
                <a:spcPts val="2800"/>
              </a:lnSpc>
              <a:defRPr sz="2400">
                <a:latin typeface="+mn-lt"/>
                <a:ea typeface="+mn-ea"/>
                <a:cs typeface="+mn-cs"/>
              </a:defRPr>
            </a:lvl2pPr>
            <a:lvl3pPr marL="0" indent="0" eaLnBrk="1" hangingPunct="1">
              <a:lnSpc>
                <a:spcPts val="1800"/>
              </a:lnSpc>
              <a:defRPr sz="1400" b="1">
                <a:latin typeface="HelveticaNeueLT Pro 65 Md" panose="020B0804020202020204" pitchFamily="34" charset="0"/>
                <a:ea typeface="+mn-ea"/>
                <a:cs typeface="+mn-cs"/>
              </a:defRPr>
            </a:lvl3pPr>
            <a:lvl4pPr marL="0" indent="0" eaLnBrk="1" hangingPunct="1">
              <a:lnSpc>
                <a:spcPts val="1800"/>
              </a:lnSpc>
              <a:defRPr sz="1400">
                <a:latin typeface="+mn-lt"/>
                <a:ea typeface="+mn-ea"/>
                <a:cs typeface="+mn-cs"/>
              </a:defRPr>
            </a:lvl4pPr>
            <a:lvl5pPr marL="1658402" eaLnBrk="1" hangingPunct="1">
              <a:lnSpc>
                <a:spcPts val="2800"/>
              </a:lnSpc>
              <a:defRPr sz="2400">
                <a:latin typeface="+mn-lt"/>
                <a:ea typeface="+mn-ea"/>
                <a:cs typeface="+mn-cs"/>
              </a:defRPr>
            </a:lvl5pPr>
            <a:lvl6pPr marL="2073002" eaLnBrk="1" hangingPunct="1">
              <a:defRPr>
                <a:latin typeface="+mn-lt"/>
                <a:ea typeface="+mn-ea"/>
                <a:cs typeface="+mn-cs"/>
              </a:defRPr>
            </a:lvl6pPr>
            <a:lvl7pPr marL="2487602" eaLnBrk="1" hangingPunct="1">
              <a:defRPr>
                <a:latin typeface="+mn-lt"/>
                <a:ea typeface="+mn-ea"/>
                <a:cs typeface="+mn-cs"/>
              </a:defRPr>
            </a:lvl7pPr>
            <a:lvl8pPr marL="2902203" eaLnBrk="1" hangingPunct="1">
              <a:defRPr>
                <a:latin typeface="+mn-lt"/>
                <a:ea typeface="+mn-ea"/>
                <a:cs typeface="+mn-cs"/>
              </a:defRPr>
            </a:lvl8pPr>
            <a:lvl9pPr marL="331680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cy-GB" b="1">
                <a:solidFill>
                  <a:sysClr val="windowText" lastClr="000000"/>
                </a:solidFill>
              </a:rPr>
              <a:t>Beth mae Beth yn ei wneud i helpu ei ffrind sy’n gwaedu?</a:t>
            </a:r>
          </a:p>
          <a:p>
            <a:pPr defTabSz="914400"/>
            <a:endParaRPr lang="en-GB" b="1" kern="0">
              <a:solidFill>
                <a:sysClr val="windowText" lastClr="000000"/>
              </a:solidFill>
            </a:endParaRPr>
          </a:p>
          <a:p>
            <a:pPr defTabSz="914400"/>
            <a:endParaRPr lang="en-GB" b="1" kern="0">
              <a:solidFill>
                <a:sysClr val="windowText" lastClr="000000"/>
              </a:solidFill>
            </a:endParaRPr>
          </a:p>
          <a:p>
            <a:pPr defTabSz="914400"/>
            <a:endParaRPr lang="en-GB" b="1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7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45FA5E-674E-4BB5-A16F-971DE6D5BA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1556792"/>
            <a:ext cx="10536361" cy="5095906"/>
          </a:xfrm>
        </p:spPr>
        <p:txBody>
          <a:bodyPr/>
          <a:lstStyle/>
          <a:p>
            <a:r>
              <a:rPr lang="cy-GB" dirty="0"/>
              <a:t>Mae Beth a’i ffrind yn creu mygydau wrth y bwrdd</a:t>
            </a:r>
          </a:p>
          <a:p>
            <a:r>
              <a:rPr lang="cy-GB" dirty="0"/>
              <a:t>Mae ffrind Beth, Georgia, yn defnyddio cyllell grefft, ac mae hi’n gafael yn y cerdyn mewn ffordd sy’n golygu efallai y bydd hi’n torri ei hun</a:t>
            </a:r>
          </a:p>
          <a:p>
            <a:r>
              <a:rPr lang="cy-GB" dirty="0"/>
              <a:t>Mae Georgia wedi torri ei hun yn ddamweiniol â’r gyllell grefft ac mae hi’n gwaedu. Mae hi’n pwyso’n galed ar y man sy’n gwaedu gan ddefnyddio cadach</a:t>
            </a:r>
          </a:p>
          <a:p>
            <a:r>
              <a:rPr lang="cy-GB" dirty="0"/>
              <a:t>Mae’n gwaedu’n wael, </a:t>
            </a:r>
            <a:br>
              <a:rPr lang="cy-GB" dirty="0"/>
            </a:br>
            <a:r>
              <a:rPr lang="cy-GB" dirty="0"/>
              <a:t>felly mae Beth yn ffonio </a:t>
            </a:r>
            <a:br>
              <a:rPr lang="cy-GB" dirty="0"/>
            </a:br>
            <a:r>
              <a:rPr lang="cy-GB" dirty="0"/>
              <a:t>999 i gael help</a:t>
            </a:r>
          </a:p>
          <a:p>
            <a:r>
              <a:rPr lang="cy-GB" dirty="0"/>
              <a:t>Mae mam Beth yn cysuro Georgia ac yn ei hatgoffa </a:t>
            </a:r>
            <a:br>
              <a:rPr lang="cy-GB" dirty="0"/>
            </a:br>
            <a:r>
              <a:rPr lang="cy-GB" dirty="0"/>
              <a:t>i bwyso’n galed ar y man sy’n gwaedu nes bydd help yn cyrraedd. Mae Beth yn aros ar y ffôn gyda’r triniwr galwadau 999 nes bydd help yn cyrraedd.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D35AB-43D8-41E6-9A8C-EB30B500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A7308B-FF64-45B1-BC51-B9FAE7F3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05" y="455405"/>
            <a:ext cx="11422063" cy="514431"/>
          </a:xfrm>
        </p:spPr>
        <p:txBody>
          <a:bodyPr/>
          <a:lstStyle/>
          <a:p>
            <a:r>
              <a:rPr lang="cy-GB" sz="2400"/>
              <a:t>Beth oedd yn digwydd yn y lluniau? </a:t>
            </a:r>
          </a:p>
        </p:txBody>
      </p:sp>
    </p:spTree>
    <p:extLst>
      <p:ext uri="{BB962C8B-B14F-4D97-AF65-F5344CB8AC3E}">
        <p14:creationId xmlns:p14="http://schemas.microsoft.com/office/powerpoint/2010/main" val="168838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A0DAD-47D4-4CC6-B8A9-00873827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9F9743-74A3-4253-82A3-5A59B9D6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64704"/>
            <a:ext cx="4392488" cy="514431"/>
          </a:xfrm>
        </p:spPr>
        <p:txBody>
          <a:bodyPr/>
          <a:lstStyle/>
          <a:p>
            <a:r>
              <a:rPr lang="cy-GB" sz="5400" dirty="0"/>
              <a:t>Nodyn i’ch atgoffa </a:t>
            </a:r>
            <a:br>
              <a:rPr lang="cy-GB" sz="5400" dirty="0"/>
            </a:br>
            <a:r>
              <a:rPr lang="cy-GB" sz="5400" dirty="0"/>
              <a:t>sut i helpu rhywun sy’n gwaedu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3201B4-9DE8-8FF9-E19B-C0E23E2DC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805" y="581662"/>
            <a:ext cx="4028933" cy="5694676"/>
          </a:xfrm>
          <a:prstGeom prst="rect">
            <a:avLst/>
          </a:prstGeom>
          <a:effectLst>
            <a:outerShdw blurRad="179022" sx="101000" sy="101000" algn="ctr" rotWithShape="0">
              <a:prstClr val="black">
                <a:alpha val="19882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656941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512F6F-0DAA-4270-94EF-6850077EC002}"/>
</file>

<file path=customXml/itemProps2.xml><?xml version="1.0" encoding="utf-8"?>
<ds:datastoreItem xmlns:ds="http://schemas.openxmlformats.org/officeDocument/2006/customXml" ds:itemID="{31ACFEBC-C364-4280-8331-83F919815F28}"/>
</file>

<file path=customXml/itemProps3.xml><?xml version="1.0" encoding="utf-8"?>
<ds:datastoreItem xmlns:ds="http://schemas.openxmlformats.org/officeDocument/2006/customXml" ds:itemID="{AF451CBA-2342-47FA-A93B-E41EB9A85380}"/>
</file>

<file path=docProps/app.xml><?xml version="1.0" encoding="utf-8"?>
<Properties xmlns="http://schemas.openxmlformats.org/officeDocument/2006/extended-properties" xmlns:vt="http://schemas.openxmlformats.org/officeDocument/2006/docPropsVTypes">
  <Template>Primary_BRC_FirstAid_PowerPoint</Template>
  <TotalTime>47</TotalTime>
  <Words>745</Words>
  <Application>Microsoft Macintosh PowerPoint</Application>
  <PresentationFormat>Widescreen</PresentationFormat>
  <Paragraphs>107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HelveticaNeueLT Pro 45 Lt</vt:lpstr>
      <vt:lpstr>HelveticaNeueLT Pro 55 Roman</vt:lpstr>
      <vt:lpstr>HelveticaNeueLT Pro 65 Md</vt:lpstr>
      <vt:lpstr>Red Cross FA V1</vt:lpstr>
      <vt:lpstr>Ffonio 999.</vt:lpstr>
      <vt:lpstr>Diogelwch: dysgu Ffonio 999 </vt:lpstr>
      <vt:lpstr>Diogelwch: dysgu Ffonio 999</vt:lpstr>
      <vt:lpstr>Diogelwch: dysgu Ffonio 999</vt:lpstr>
      <vt:lpstr>Diogelwch: dysgu Ffonio 999</vt:lpstr>
      <vt:lpstr>Diogelwch: dysgu Ffonio 999</vt:lpstr>
      <vt:lpstr>PowerPoint Presentation</vt:lpstr>
      <vt:lpstr>Beth oedd yn digwydd yn y lluniau? </vt:lpstr>
      <vt:lpstr>Nodyn i’ch atgoffa  sut i helpu rhywun sy’n gwaedu</vt:lpstr>
      <vt:lpstr>Ffonio 999.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Primary.</dc:title>
  <dc:creator>Pippa Ward</dc:creator>
  <cp:lastModifiedBy>Dafydd Williams</cp:lastModifiedBy>
  <cp:revision>5</cp:revision>
  <dcterms:created xsi:type="dcterms:W3CDTF">2019-11-08T12:24:15Z</dcterms:created>
  <dcterms:modified xsi:type="dcterms:W3CDTF">2023-07-28T15:07:55Z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9" name="b5bd0e747d9243cdba6014139b7d7e8a">
    <vt:lpwstr/>
  </property>
  <property fmtid="{D5CDD505-2E9C-101B-9397-08002B2CF9AE}" pid="10" name="BRC_x002d_Classification">
    <vt:lpwstr/>
  </property>
  <property fmtid="{D5CDD505-2E9C-101B-9397-08002B2CF9AE}" pid="11" name="TaxCatchAll">
    <vt:lpwstr/>
  </property>
  <property fmtid="{D5CDD505-2E9C-101B-9397-08002B2CF9AE}" pid="12" name="BRC-Classification">
    <vt:lpwstr/>
  </property>
</Properties>
</file>