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sldIdLst>
    <p:sldId id="297" r:id="rId2"/>
    <p:sldId id="298" r:id="rId3"/>
    <p:sldId id="292" r:id="rId4"/>
    <p:sldId id="328" r:id="rId5"/>
    <p:sldId id="329" r:id="rId6"/>
    <p:sldId id="330" r:id="rId7"/>
    <p:sldId id="331" r:id="rId8"/>
    <p:sldId id="332" r:id="rId9"/>
    <p:sldId id="336" r:id="rId10"/>
    <p:sldId id="333" r:id="rId11"/>
    <p:sldId id="334" r:id="rId12"/>
    <p:sldId id="335" r:id="rId13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02A"/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B2FDD-8526-4A4B-B29B-E0E059738543}" v="5" dt="2021-07-16T09:54:59.64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3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4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63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7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12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69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43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1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568607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8A8B10-3AB4-5A98-2ABE-EC95CFC09808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280C7BF9-EE0D-48CE-C97E-899F927563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77A97BE4-9A2E-E11F-C320-C8DE18633A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E829F595-AB94-A1F0-13C7-8795A779FFA0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9F26EB53-3C32-25C2-3FAD-5E091F2D62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0A6E1E4A-92D9-44EE-9FBE-CD8887998E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96599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97FCC3-9B2A-3E0A-39A7-2CD9760B9AE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8A2BE2AD-A640-C3A7-5B09-6F916522C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EE9BA70E-1443-BC93-45D9-7E68D8806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C1BA1A48-41E4-F81E-4D57-3550CA65435B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A8FD6680-EF6E-D42E-0085-CC2C3D3B72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0047C0E-8F86-27D7-E148-5142D79ACDF0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3">
            <a:extLst>
              <a:ext uri="{FF2B5EF4-FFF2-40B4-BE49-F238E27FC236}">
                <a16:creationId xmlns:a16="http://schemas.microsoft.com/office/drawing/2014/main" id="{AF20EF36-BEEF-7A2D-D3D4-8BDDF86132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5" name="object 53">
            <a:extLst>
              <a:ext uri="{FF2B5EF4-FFF2-40B4-BE49-F238E27FC236}">
                <a16:creationId xmlns:a16="http://schemas.microsoft.com/office/drawing/2014/main" id="{FB8D3184-3312-3ED2-87C7-6CDD2B9BD48C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6" name="Graphic 12">
            <a:extLst>
              <a:ext uri="{FF2B5EF4-FFF2-40B4-BE49-F238E27FC236}">
                <a16:creationId xmlns:a16="http://schemas.microsoft.com/office/drawing/2014/main" id="{C73258EB-D789-E0D0-2DFB-63F7DC92A3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96599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9E2A90CF-5FB6-D7F8-0C29-27715194BD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0DACF8E8-D1AC-85EC-3C79-ADAB0A57B0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B0E8FD-4751-79E5-E352-6DB38D500D4E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F2DC993A-FC52-13E5-F4C0-ACEA4935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165EA292-FCFC-8DD9-A316-A1135E08E9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87E11BF9-BB64-C409-0E4A-E04615E3F0AF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121BB971-F232-A0EE-5651-55BC38DDB1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09285E6B-05ED-70A1-E1A2-65AE67389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firstaidchampions.redcross.org.uk/primary/first-aid-skills/burn" TargetMode="Externa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hyperlink" Target="http://firstaidchampions.redcross.org.uk/primary/first-aid-skills/bleeding" TargetMode="External"/><Relationship Id="rId4" Type="http://schemas.openxmlformats.org/officeDocument/2006/relationships/hyperlink" Target="https://firstaidchampions.redcross.org.uk/primary/first-aid-skills/head-injury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rstaidchampions.redcross.org.uk/primary/safe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pc="-300" dirty="0"/>
              <a:t>Adnabod y perygl</a:t>
            </a:r>
            <a:r>
              <a:rPr lang="cy-GB" spc="-3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cy-GB"/>
              <a:t>Diogelwch - ymarfer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7688" y="381446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336" y="260648"/>
            <a:ext cx="11521280" cy="4104456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4700" dirty="0">
                <a:ea typeface="Calibri" panose="020F0502020204030204" pitchFamily="34" charset="0"/>
              </a:rPr>
              <a:t>Nawr meddyliwch am beth allai rhywun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4700" dirty="0">
                <a:ea typeface="Calibri" panose="020F0502020204030204" pitchFamily="34" charset="0"/>
              </a:rPr>
              <a:t>ei wneud i wneud y gegin yn fwy diogel.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4800" dirty="0"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4800" i="1" dirty="0"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4800" i="1" dirty="0"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4800" i="1" dirty="0">
                <a:ea typeface="Calibri" panose="020F0502020204030204" pitchFamily="34" charset="0"/>
              </a:rPr>
              <a:t>	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4800" i="1" dirty="0">
                <a:ea typeface="Calibri" panose="020F0502020204030204" pitchFamily="34" charset="0"/>
              </a:rPr>
              <a:t>			Gallech gofnodi eich syniadau</a:t>
            </a:r>
            <a:endParaRPr lang="cy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A162580-BF37-4C28-A05D-B71705CA6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3832" y="1928738"/>
            <a:ext cx="3024336" cy="30005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852B9A-CEA4-63F9-6623-4635FBE2F13F}"/>
              </a:ext>
            </a:extLst>
          </p:cNvPr>
          <p:cNvSpPr/>
          <p:nvPr/>
        </p:nvSpPr>
        <p:spPr>
          <a:xfrm>
            <a:off x="6096000" y="3573016"/>
            <a:ext cx="1080120" cy="648072"/>
          </a:xfrm>
          <a:prstGeom prst="rect">
            <a:avLst/>
          </a:prstGeom>
          <a:solidFill>
            <a:srgbClr val="E730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1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DEFDED-BFE7-43B6-AF10-463CFF3187AF}"/>
              </a:ext>
            </a:extLst>
          </p:cNvPr>
          <p:cNvSpPr/>
          <p:nvPr/>
        </p:nvSpPr>
        <p:spPr>
          <a:xfrm>
            <a:off x="479376" y="3501008"/>
            <a:ext cx="9058519" cy="274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llosgi</a:t>
            </a:r>
            <a:endParaRPr lang="en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2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taro ei ben</a:t>
            </a:r>
            <a:endParaRPr lang="en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lvl="5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cael briw sy’n </a:t>
            </a: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gwaedu</a:t>
            </a: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 llawer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E4E7A-7B8F-4F0E-A770-35B808EC99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3356992"/>
            <a:ext cx="1271019" cy="1271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9FEA71-EC57-4FAB-BBC2-1257A461EC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4293096"/>
            <a:ext cx="1274067" cy="12710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A692A0-19F5-427B-98BB-4CE908BE2E9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5157192"/>
            <a:ext cx="1274067" cy="12740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C383A0-F0E5-D694-5868-D4E63C17ED77}"/>
              </a:ext>
            </a:extLst>
          </p:cNvPr>
          <p:cNvSpPr txBox="1"/>
          <p:nvPr/>
        </p:nvSpPr>
        <p:spPr>
          <a:xfrm>
            <a:off x="479376" y="260648"/>
            <a:ext cx="10297144" cy="312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4700" dirty="0">
                <a:ea typeface="Calibri" panose="020F0502020204030204" pitchFamily="34" charset="0"/>
                <a:cs typeface="Times New Roman" panose="02020603050405020304" pitchFamily="18" charset="0"/>
              </a:rPr>
              <a:t>Gan eich bod wedi dysgu am beryglon y gegin, meddyliwch am y sgiliau cymorth cyntaf y gallai rhywun eu defnyddio i helpu rhywun sydd wedi:</a:t>
            </a:r>
          </a:p>
        </p:txBody>
      </p:sp>
    </p:spTree>
    <p:extLst>
      <p:ext uri="{BB962C8B-B14F-4D97-AF65-F5344CB8AC3E}">
        <p14:creationId xmlns:p14="http://schemas.microsoft.com/office/powerpoint/2010/main" val="122160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C5D30D-72E5-43A3-9575-500EA5CEC8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37" y="116632"/>
            <a:ext cx="11521279" cy="67413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Isod ceir rhestr o beryglon yn y llun 360</a:t>
            </a:r>
          </a:p>
          <a:p>
            <a:pPr>
              <a:lnSpc>
                <a:spcPct val="100000"/>
              </a:lnSpc>
            </a:pPr>
            <a:endParaRPr lang="en-GB" sz="2000" b="1" dirty="0">
              <a:solidFill>
                <a:schemeClr val="tx1"/>
              </a:solidFill>
              <a:latin typeface="HelveticaNeueLT Pro 55 Roman" panose="020B0604020202020204" pitchFamily="34" charset="77"/>
            </a:endParaRP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Tostiwr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 – ni ddylai pethau sy’n defnyddio trydan fod yn agos at ddŵr gan y gallai achosi sioc drydanol. Gall sioc drydanol ddrwg achosi llosgiadau neu hyd yn oed wneud i rywun fod yn anymatebol a pheidio anadlu.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Padelli poeth 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– ar y popty dylid bob amser troi eu handlenni’n ddiogel i ffwrdd o’r fan lle gellir eu taro’n ddamweiniol. Gall padelli poeth arwain at losgiadau drwg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Liquitabs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 – ar gyfer golchi dillad neu lestri - mae cemegau peryglus iawn y tu mewn iddynt. Maent yn aml yn lliwgar a llachar, felly fe allent edrych fel rhywbeth llawn hwyl, ond maent yn gallu achosi llosgiadau neu wenwyno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Haearn smwddio poeth 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– gall achosi llosgiadau. Maent hefyd yn drwm iawn a gallant achosi doluriau a chleisiau os ydynt yn syrthio ar rywun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Gwifrau / pethau sy'n baglu 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– gallai pethau ar y llawr fel ceblau pŵer achosi i rywun faglu a syrthio.  Gallai hyn achosi anaf cas neu hyd yn oed dor-asgwrn.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Gwrthrychau trwm a allai ddisgyn –  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– gallai pethau trwm sy’n agos at ymyl yr arwyneb ddisgyn ac achosi anafiadau a chleisiau drwg.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Cyllyll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 – ni ddylid eu gadael mewn man lle gallai plant ifanc eu cyrraedd.  Gall damweiniau arwain at archollion drwg a gwaedu.</a:t>
            </a:r>
          </a:p>
          <a:p>
            <a:pPr lvl="0">
              <a:lnSpc>
                <a:spcPct val="100000"/>
              </a:lnSpc>
            </a:pPr>
            <a:r>
              <a:rPr lang="cy-GB" sz="2000" b="1" u="sng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Lliain ger hob </a:t>
            </a:r>
            <a:r>
              <a:rPr lang="cy-GB" sz="2000" b="1" dirty="0">
                <a:solidFill>
                  <a:schemeClr val="tx1"/>
                </a:solidFill>
                <a:latin typeface="HelveticaNeueLT Pro 55 Roman" panose="020B0604020202020204" pitchFamily="34" charset="77"/>
              </a:rPr>
              <a:t>- gall llieiniau sychu llestri ac eitemau eraill ger hob fynd ar dân. Gall tanau achosi difrod a llosgiadau.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7C013-4299-4691-B7CD-54A46769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2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1556792"/>
            <a:ext cx="9561138" cy="3888432"/>
          </a:xfrm>
        </p:spPr>
        <p:txBody>
          <a:bodyPr/>
          <a:lstStyle/>
          <a:p>
            <a:pPr algn="ctr"/>
            <a:r>
              <a:rPr lang="cy-GB" spc="-300" dirty="0"/>
              <a:t>Ewch i’r ffotograff 360 ar y </a:t>
            </a:r>
            <a:r>
              <a:rPr lang="cy-GB" spc="-300" dirty="0">
                <a:hlinkClick r:id="rId3"/>
              </a:rPr>
              <a:t>dudalen ddiogelwch</a:t>
            </a:r>
            <a:r>
              <a:rPr lang="cy-GB" spc="-3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448" y="692696"/>
            <a:ext cx="9561138" cy="1279196"/>
          </a:xfrm>
        </p:spPr>
        <p:txBody>
          <a:bodyPr/>
          <a:lstStyle/>
          <a:p>
            <a:r>
              <a:rPr lang="cy-GB" spc="-300" dirty="0"/>
              <a:t>Cwis</a:t>
            </a:r>
            <a:r>
              <a:rPr lang="cy-GB" spc="-3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06A0A5D-B7CC-4CF4-B22A-11D845DF6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736" y="1700808"/>
            <a:ext cx="2980092" cy="298009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88BD569F-AFD1-409B-B630-13E302CD9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16080" y="3573016"/>
            <a:ext cx="32575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9793088" cy="6408712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cy-GB" sz="6000" dirty="0">
                <a:solidFill>
                  <a:sysClr val="windowText" lastClr="000000"/>
                </a:solidFill>
              </a:rPr>
              <a:t>Y ffordd orau o ganfod perygl yw drwy ‘edrych’ </a:t>
            </a:r>
            <a:br>
              <a:rPr lang="cy-GB" sz="6000" dirty="0">
                <a:solidFill>
                  <a:sysClr val="windowText" lastClr="000000"/>
                </a:solidFill>
              </a:rPr>
            </a:br>
            <a:r>
              <a:rPr lang="cy-GB" sz="6000" dirty="0">
                <a:solidFill>
                  <a:sysClr val="windowText" lastClr="000000"/>
                </a:solidFill>
              </a:rPr>
              <a:t>a pha un o’r rhain...?</a:t>
            </a:r>
          </a:p>
          <a:p>
            <a:pPr algn="ctr" defTabSz="914400"/>
            <a:endParaRPr lang="en-US" sz="4800" kern="0" dirty="0">
              <a:solidFill>
                <a:sysClr val="windowText" lastClr="000000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cy-GB" sz="4000" dirty="0"/>
              <a:t>a) Teimlo</a:t>
            </a:r>
          </a:p>
          <a:p>
            <a:pPr lvl="0" algn="ctr">
              <a:lnSpc>
                <a:spcPct val="150000"/>
              </a:lnSpc>
            </a:pPr>
            <a:r>
              <a:rPr lang="cy-GB" sz="4000" dirty="0"/>
              <a:t>b) Siarad</a:t>
            </a:r>
          </a:p>
          <a:p>
            <a:pPr lvl="0" algn="ctr">
              <a:lnSpc>
                <a:spcPct val="150000"/>
              </a:lnSpc>
            </a:pPr>
            <a:r>
              <a:rPr lang="cy-GB" sz="4000" dirty="0"/>
              <a:t>c) Edrych</a:t>
            </a:r>
          </a:p>
          <a:p>
            <a:pPr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6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728" y="-99392"/>
            <a:ext cx="10944824" cy="6957392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Pam mae’n rhaid i ni </a:t>
            </a:r>
            <a:b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feddwl am ein diogelwch </a:t>
            </a:r>
            <a:b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pan fyddwn ni’n helpu rhywun sydd wedi cael ei anafu?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Arial" panose="020B0604020202020204" pitchFamily="34" charset="0"/>
              </a:rPr>
              <a:t>a) Gallwn gael fy anafu hefyd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Arial" panose="020B0604020202020204" pitchFamily="34" charset="0"/>
              </a:rPr>
              <a:t>		b) Mae’n bosibl nad ydynt eisiau help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Arial" panose="020B0604020202020204" pitchFamily="34" charset="0"/>
              </a:rPr>
              <a:t>		c) Fe allai fy nillad fynd yn fudr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7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336" y="44624"/>
            <a:ext cx="9793088" cy="3923928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Os byddwn ni’n helpu mewn damwain, dylem wirio yn gyntaf a yw’r ardal yn beth?</a:t>
            </a:r>
          </a:p>
          <a:p>
            <a:pPr algn="ctr" defTabSz="914400"/>
            <a:endParaRPr lang="en-US" sz="3600" kern="0" dirty="0">
              <a:solidFill>
                <a:sysClr val="windowText" lastClr="000000"/>
              </a:solidFill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cy-GB" sz="4000" dirty="0">
                <a:ea typeface="Calibri" panose="020F0502020204030204" pitchFamily="34" charset="0"/>
                <a:cs typeface="Arial" panose="020B0604020202020204" pitchFamily="34" charset="0"/>
              </a:rPr>
              <a:t> Tawel</a:t>
            </a: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cy-GB" sz="4000" dirty="0">
                <a:ea typeface="Calibri" panose="020F0502020204030204" pitchFamily="34" charset="0"/>
                <a:cs typeface="Arial" panose="020B0604020202020204" pitchFamily="34" charset="0"/>
              </a:rPr>
              <a:t> Diogel</a:t>
            </a: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cy-GB" sz="4000" dirty="0">
                <a:ea typeface="Calibri" panose="020F0502020204030204" pitchFamily="34" charset="0"/>
                <a:cs typeface="Arial" panose="020B0604020202020204" pitchFamily="34" charset="0"/>
              </a:rPr>
              <a:t> Glân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6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91344" y="116632"/>
            <a:ext cx="9793088" cy="6048672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Pa un o’r rhain sy’n </a:t>
            </a:r>
            <a:b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berygl mewn tŷ?</a:t>
            </a:r>
          </a:p>
          <a:p>
            <a:pPr algn="ctr" defTabSz="914400"/>
            <a:endParaRPr lang="en-US" sz="6000" kern="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a) Clustog ar soffa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b) Crys T mewn cwpwrdd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c) Padell boeth ar bopty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1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336" y="116632"/>
            <a:ext cx="11017224" cy="6696744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y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Os byddwn ni’n gweld pentwr o deganau’n cael eu gadael ar y grisiau, beth ddylen ni ei wneud? 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a) Chwarae gyda nhw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b) Eu symud yn ddiogel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cy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c) Eu gadael nhw yno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8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7880-3388-44E6-9D6F-1EA03EBBD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404664"/>
            <a:ext cx="9561138" cy="1279196"/>
          </a:xfrm>
        </p:spPr>
        <p:txBody>
          <a:bodyPr/>
          <a:lstStyle/>
          <a:p>
            <a:r>
              <a:rPr lang="cy-GB" sz="6000" spc="-300" dirty="0"/>
              <a:t>Yr atebion cywir yw: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4D84C-BDB8-433D-BFA4-7C1C9FBEF80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65134" y="1484784"/>
            <a:ext cx="9143234" cy="537321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ysClr val="windowText" lastClr="000000"/>
                </a:solidFill>
              </a:rPr>
              <a:t>Y ffordd orau o ganfod perygl yw drwy edrych a pha un o’r rhain...? </a:t>
            </a:r>
            <a:r>
              <a:rPr lang="cy-GB" sz="2800" dirty="0">
                <a:solidFill>
                  <a:srgbClr val="40A22A"/>
                </a:solidFill>
              </a:rPr>
              <a:t>C) edrych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 mae’n rhaid i ni feddwl am ein diogelwch pan fyddwn ni’n helpu rhywun sydd wedi cael ei anafu? </a:t>
            </a:r>
            <a:r>
              <a:rPr lang="cy-GB" sz="2800" dirty="0">
                <a:solidFill>
                  <a:srgbClr val="40A22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Gallwn gael fy anafu hefyd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Os byddwn ni’n helpu mewn damwain, dylem wirio yn gyntaf a yw’r ardal yn beth? </a:t>
            </a:r>
            <a:r>
              <a:rPr lang="cy-GB" sz="2800" dirty="0">
                <a:solidFill>
                  <a:srgbClr val="40A22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diogel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Pa un o’r rhain sy’n berygl mewn tŷ? </a:t>
            </a:r>
            <a:br>
              <a:rPr lang="cy-GB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800" dirty="0">
                <a:solidFill>
                  <a:srgbClr val="40A22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padell boeth ar bopty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Os byddwn ni’n gweld pentwr o deganau’n cael eu gadael ar y grisiau, beth ddylen ni ei wneud? </a:t>
            </a:r>
            <a:br>
              <a:rPr lang="cy-GB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800" dirty="0">
                <a:solidFill>
                  <a:srgbClr val="40A22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eu symud yn ddiogel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kern="0" dirty="0">
              <a:solidFill>
                <a:sysClr val="windowText" lastClr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kern="0" dirty="0">
              <a:solidFill>
                <a:sysClr val="windowText" lastClr="000000"/>
              </a:solidFill>
            </a:endParaRPr>
          </a:p>
          <a:p>
            <a:pPr algn="l"/>
            <a:endParaRPr lang="en-GB" sz="2800" kern="0" dirty="0">
              <a:solidFill>
                <a:sysClr val="windowText" lastClr="000000"/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022477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48878B-C1B4-4D30-8132-64E046EAB6B5}"/>
</file>

<file path=customXml/itemProps2.xml><?xml version="1.0" encoding="utf-8"?>
<ds:datastoreItem xmlns:ds="http://schemas.openxmlformats.org/officeDocument/2006/customXml" ds:itemID="{C8844361-4720-4F96-8B39-850AA9FEC4D4}"/>
</file>

<file path=customXml/itemProps3.xml><?xml version="1.0" encoding="utf-8"?>
<ds:datastoreItem xmlns:ds="http://schemas.openxmlformats.org/officeDocument/2006/customXml" ds:itemID="{0D0D187C-32D7-4FFD-BA88-4E92F032430E}"/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354</TotalTime>
  <Words>617</Words>
  <Application>Microsoft Macintosh PowerPoint</Application>
  <PresentationFormat>Widescreen</PresentationFormat>
  <Paragraphs>70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HelveticaNeueLT Pro 45 Lt</vt:lpstr>
      <vt:lpstr>HelveticaNeueLT Pro 55 Roman</vt:lpstr>
      <vt:lpstr>HelveticaNeueLT Pro 65 Md</vt:lpstr>
      <vt:lpstr>Symbol</vt:lpstr>
      <vt:lpstr>Red Cross FA V1</vt:lpstr>
      <vt:lpstr>Adnabod y perygl.</vt:lpstr>
      <vt:lpstr>Ewch i’r ffotograff 360 ar y dudalen ddiogelwch.</vt:lpstr>
      <vt:lpstr>Cwis.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Yr atebion cywir yw: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17</cp:revision>
  <dcterms:created xsi:type="dcterms:W3CDTF">2019-11-19T11:45:03Z</dcterms:created>
  <dcterms:modified xsi:type="dcterms:W3CDTF">2024-01-05T15:39:45Z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</Properties>
</file>