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sldIdLst>
    <p:sldId id="297" r:id="rId2"/>
    <p:sldId id="332" r:id="rId3"/>
    <p:sldId id="328" r:id="rId4"/>
    <p:sldId id="327" r:id="rId5"/>
    <p:sldId id="329" r:id="rId6"/>
    <p:sldId id="330" r:id="rId7"/>
    <p:sldId id="333" r:id="rId8"/>
    <p:sldId id="334" r:id="rId9"/>
    <p:sldId id="335" r:id="rId10"/>
    <p:sldId id="336" r:id="rId11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 Davies" userId="06a03e2e24420ad6" providerId="LiveId" clId="{F7166CFB-55C9-4BA5-9561-85AF71BA21E0}"/>
    <pc:docChg chg="modSld">
      <pc:chgData name="Ioan Davies" userId="06a03e2e24420ad6" providerId="LiveId" clId="{F7166CFB-55C9-4BA5-9561-85AF71BA21E0}" dt="2023-06-30T08:57:23.413" v="3" actId="1076"/>
      <pc:docMkLst>
        <pc:docMk/>
      </pc:docMkLst>
      <pc:sldChg chg="modSp mod">
        <pc:chgData name="Ioan Davies" userId="06a03e2e24420ad6" providerId="LiveId" clId="{F7166CFB-55C9-4BA5-9561-85AF71BA21E0}" dt="2023-06-30T08:56:58.247" v="0" actId="1076"/>
        <pc:sldMkLst>
          <pc:docMk/>
          <pc:sldMk cId="1793053565" sldId="297"/>
        </pc:sldMkLst>
        <pc:spChg chg="mod">
          <ac:chgData name="Ioan Davies" userId="06a03e2e24420ad6" providerId="LiveId" clId="{F7166CFB-55C9-4BA5-9561-85AF71BA21E0}" dt="2023-06-30T08:56:58.247" v="0" actId="1076"/>
          <ac:spMkLst>
            <pc:docMk/>
            <pc:sldMk cId="1793053565" sldId="297"/>
            <ac:spMk id="3" creationId="{AFAAED71-405E-403E-91C2-DFAF88790B0D}"/>
          </ac:spMkLst>
        </pc:spChg>
      </pc:sldChg>
      <pc:sldChg chg="modSp mod">
        <pc:chgData name="Ioan Davies" userId="06a03e2e24420ad6" providerId="LiveId" clId="{F7166CFB-55C9-4BA5-9561-85AF71BA21E0}" dt="2023-06-30T08:57:23.413" v="3" actId="1076"/>
        <pc:sldMkLst>
          <pc:docMk/>
          <pc:sldMk cId="2018765783" sldId="332"/>
        </pc:sldMkLst>
        <pc:spChg chg="mod">
          <ac:chgData name="Ioan Davies" userId="06a03e2e24420ad6" providerId="LiveId" clId="{F7166CFB-55C9-4BA5-9561-85AF71BA21E0}" dt="2023-06-30T08:57:23.413" v="3" actId="1076"/>
          <ac:spMkLst>
            <pc:docMk/>
            <pc:sldMk cId="2018765783" sldId="332"/>
            <ac:spMk id="2" creationId="{20CCEFC1-3331-46EA-88C8-0205084B1344}"/>
          </ac:spMkLst>
        </pc:spChg>
      </pc:sldChg>
    </pc:docChg>
  </pc:docChgLst>
  <pc:docChgLst>
    <pc:chgData name="Chloe Bruce" userId="cd14b7cc-a47c-4568-a7e1-17940fbf5a9f" providerId="ADAL" clId="{3A470B7D-1FDE-4A73-A808-F9AA20DD3696}"/>
    <pc:docChg chg="modSld">
      <pc:chgData name="Chloe Bruce" userId="cd14b7cc-a47c-4568-a7e1-17940fbf5a9f" providerId="ADAL" clId="{3A470B7D-1FDE-4A73-A808-F9AA20DD3696}" dt="2021-07-16T13:34:28.124" v="0"/>
      <pc:docMkLst>
        <pc:docMk/>
      </pc:docMkLst>
      <pc:sldChg chg="modSp">
        <pc:chgData name="Chloe Bruce" userId="cd14b7cc-a47c-4568-a7e1-17940fbf5a9f" providerId="ADAL" clId="{3A470B7D-1FDE-4A73-A808-F9AA20DD3696}" dt="2021-07-16T13:34:28.124" v="0"/>
        <pc:sldMkLst>
          <pc:docMk/>
          <pc:sldMk cId="2018765783" sldId="332"/>
        </pc:sldMkLst>
        <pc:picChg chg="mod">
          <ac:chgData name="Chloe Bruce" userId="cd14b7cc-a47c-4568-a7e1-17940fbf5a9f" providerId="ADAL" clId="{3A470B7D-1FDE-4A73-A808-F9AA20DD3696}" dt="2021-07-16T13:34:28.124" v="0"/>
          <ac:picMkLst>
            <pc:docMk/>
            <pc:sldMk cId="2018765783" sldId="332"/>
            <ac:picMk id="4" creationId="{89B3E548-7320-4A06-B4CF-6DCF0B0450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5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3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0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3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1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7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99519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39B1CD6F-B068-A476-1126-0923AD8D0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5121A97D-81C2-6AE1-25B2-3FEA338260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6711944A-1911-C08B-AA0B-F604A9AEC9A5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DF4E6952-DB1C-51FB-1943-39FD8EE987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>
                <a:latin typeface="+mj-lt"/>
                <a:cs typeface="Arial"/>
              </a:rPr>
              <a:t>Primary</a:t>
            </a:r>
            <a:r>
              <a:rPr sz="3300" b="1" spc="0" baseline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83">
            <a:extLst>
              <a:ext uri="{FF2B5EF4-FFF2-40B4-BE49-F238E27FC236}">
                <a16:creationId xmlns:a16="http://schemas.microsoft.com/office/drawing/2014/main" id="{A47C615F-72DD-A1B7-64AB-91955D6AF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429999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82">
            <a:extLst>
              <a:ext uri="{FF2B5EF4-FFF2-40B4-BE49-F238E27FC236}">
                <a16:creationId xmlns:a16="http://schemas.microsoft.com/office/drawing/2014/main" id="{EE5594C2-806B-9187-28FB-529A66AC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2E50EED2-27D7-243D-9F89-A33759F35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E2E24119-1CCB-7EE5-B7CB-BDED9958F7A3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063E8355-AF61-1C10-4F7F-77D8951FF3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83">
            <a:extLst>
              <a:ext uri="{FF2B5EF4-FFF2-40B4-BE49-F238E27FC236}">
                <a16:creationId xmlns:a16="http://schemas.microsoft.com/office/drawing/2014/main" id="{F10591F0-368E-EEA8-CE21-CBCBAF882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3" name="object 53">
            <a:extLst>
              <a:ext uri="{FF2B5EF4-FFF2-40B4-BE49-F238E27FC236}">
                <a16:creationId xmlns:a16="http://schemas.microsoft.com/office/drawing/2014/main" id="{827D8D4C-AC8F-071E-5CF9-BB62079696AB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3737F8EE-B8E3-D720-EFC7-5F413F3E0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99520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6BA8F1BF-386C-0314-4793-61543A47A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C1700EE8-242C-79C0-A75C-0B12A6C0FC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6A50D5AC-DE21-AFAE-5471-EB3BE5A51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D92B7BBF-7F40-BF4F-F97C-31C6D606B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695AE264-2405-3590-CF85-3DA4554266C3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DCBC4C6D-970B-3AEF-3FC5-EF75D31E4D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F5AD4FF3-ECA9-4EEA-3BCF-CEAE51B2F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firstaidchampions.redcross.org.uk/primary/safety/safety-stories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Straeon diogelwch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5175" y="4449660"/>
            <a:ext cx="5622925" cy="766948"/>
          </a:xfrm>
        </p:spPr>
        <p:txBody>
          <a:bodyPr/>
          <a:lstStyle/>
          <a:p>
            <a:r>
              <a:rPr lang="cy-GB" dirty="0"/>
              <a:t>Dysgu – diogelwch</a:t>
            </a:r>
          </a:p>
          <a:p>
            <a:r>
              <a:rPr lang="cy-GB" dirty="0"/>
              <a:t>Straeon diogelwch</a:t>
            </a:r>
            <a:br>
              <a:rPr lang="cy-GB" dirty="0"/>
            </a:br>
            <a:endParaRPr lang="cy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A1D78-F839-4A7D-9940-054A4CEFA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46" y="2492896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93706-FA3C-4F5F-90A1-E951DE997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998" y="4082999"/>
            <a:ext cx="3672417" cy="19553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y-GB" sz="2400" dirty="0">
                <a:latin typeface="+mn-lt"/>
              </a:rPr>
              <a:t>Crynhoi:</a:t>
            </a:r>
          </a:p>
          <a:p>
            <a:pPr algn="ctr">
              <a:lnSpc>
                <a:spcPct val="100000"/>
              </a:lnSpc>
            </a:pPr>
            <a:r>
              <a:rPr lang="cy-GB" sz="2400" dirty="0">
                <a:latin typeface="+mn-lt"/>
              </a:rPr>
              <a:t>Sut gwnaeth Ekam yn siŵr ei fod yn ddiogel?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30908-3923-411D-82B2-5D569F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Straeon diogelwch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</a:rPr>
              <a:t>Gweithgaredd dysgu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62EE6-0211-44D5-A1A3-E2080E920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48305" y="4175754"/>
            <a:ext cx="3672417" cy="19553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y-GB" sz="2400" dirty="0">
                <a:latin typeface="+mn-lt"/>
              </a:rPr>
              <a:t>Beth mae angen i ni ei gofio am gadw’n ddiogel?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A395A1-16C9-4C8D-9720-7C20A2C7F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E3C735A-28B9-4E6D-AB24-9B0CDB13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3B03226-05B1-4D1F-8421-F1309CCBC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55" y="1370320"/>
            <a:ext cx="1656184" cy="166446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84FB53-B837-4006-8334-B62FF18B2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718" y="2263546"/>
            <a:ext cx="1944216" cy="1944216"/>
          </a:xfrm>
          <a:prstGeom prst="rect">
            <a:avLst/>
          </a:prstGeom>
        </p:spPr>
      </p:pic>
      <p:pic>
        <p:nvPicPr>
          <p:cNvPr id="10" name="Picture 9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id="{E876362A-E6DE-4AFB-8075-BEE9AFB21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13523"/>
            <a:ext cx="4953121" cy="27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5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CEFC1-3331-46EA-88C8-0205084B1344}"/>
              </a:ext>
            </a:extLst>
          </p:cNvPr>
          <p:cNvSpPr txBox="1">
            <a:spLocks/>
          </p:cNvSpPr>
          <p:nvPr/>
        </p:nvSpPr>
        <p:spPr>
          <a:xfrm>
            <a:off x="778699" y="517863"/>
            <a:ext cx="4968552" cy="426720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14601" eaLnBrk="1" hangingPunct="1">
              <a:defRPr>
                <a:latin typeface="+mn-lt"/>
                <a:ea typeface="+mn-ea"/>
                <a:cs typeface="+mn-cs"/>
              </a:defRPr>
            </a:lvl2pPr>
            <a:lvl3pPr marL="829201" eaLnBrk="1" hangingPunct="1">
              <a:defRPr>
                <a:latin typeface="+mn-lt"/>
                <a:ea typeface="+mn-ea"/>
                <a:cs typeface="+mn-cs"/>
              </a:defRPr>
            </a:lvl3pPr>
            <a:lvl4pPr marL="1243802" eaLnBrk="1" hangingPunct="1">
              <a:defRPr>
                <a:latin typeface="+mn-lt"/>
                <a:ea typeface="+mn-ea"/>
                <a:cs typeface="+mn-cs"/>
              </a:defRPr>
            </a:lvl4pPr>
            <a:lvl5pPr marL="1658402" eaLnBrk="1" hangingPunct="1">
              <a:defRPr>
                <a:latin typeface="+mn-lt"/>
                <a:ea typeface="+mn-ea"/>
                <a:cs typeface="+mn-cs"/>
              </a:defRPr>
            </a:lvl5pPr>
            <a:lvl6pPr marL="2073002" eaLnBrk="1" hangingPunct="1">
              <a:defRPr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cy-GB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Cadw’n ddiogel</a:t>
            </a:r>
          </a:p>
          <a:p>
            <a:br>
              <a:rPr lang="cy-GB" sz="22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y-GB" sz="22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y-GB" sz="2200" dirty="0"/>
              <a:t>Helo, </a:t>
            </a:r>
            <a:r>
              <a:rPr lang="cy-GB" sz="2200" dirty="0" err="1"/>
              <a:t>Liya</a:t>
            </a:r>
            <a:r>
              <a:rPr lang="cy-GB" sz="2200" dirty="0"/>
              <a:t> ydw i. Mae gofalu am eraill yn bwysig iawn i mi. Os bydd angen help ar rywun, mae’n wych gallu camu </a:t>
            </a:r>
            <a:br>
              <a:rPr lang="cy-GB" sz="2200" dirty="0"/>
            </a:br>
            <a:r>
              <a:rPr lang="cy-GB" sz="2200" dirty="0"/>
              <a:t>i mewn, ond mae’n rhaid i chi wneud yn siŵr eich bod chi’n cadw’n ddiogel hefyd. Arhoswch gydag oedolyn rydych chi’n ei adnabod ac yn ymddiried ynddo y gallwch chi ddibynnu arno i’ch helpu. Ac os byddwch chi ar eich pen eich hun neu os bydd perygl, gallwch chi bob amser alw am help. Cadwch </a:t>
            </a:r>
            <a:br>
              <a:rPr lang="cy-GB" sz="2200" dirty="0"/>
            </a:br>
            <a:r>
              <a:rPr lang="cy-GB" sz="2200" dirty="0"/>
              <a:t>yn ddiogel.”</a:t>
            </a:r>
          </a:p>
          <a:p>
            <a:endParaRPr lang="en-GB" sz="2200" dirty="0"/>
          </a:p>
          <a:p>
            <a:r>
              <a:rPr lang="cy-GB" sz="2000" i="1" dirty="0"/>
              <a:t>I wylio’r ffilm, cliciwch ar lun </a:t>
            </a:r>
            <a:r>
              <a:rPr lang="cy-GB" sz="2000" i="1" dirty="0" err="1"/>
              <a:t>Liya</a:t>
            </a:r>
            <a:endParaRPr lang="cy-GB" sz="2000" i="1" dirty="0"/>
          </a:p>
          <a:p>
            <a:pPr defTabSz="914400"/>
            <a:endParaRPr lang="en-GB" sz="2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1F41F881-F1B4-4299-9EDB-692B63721439}"/>
              </a:ext>
            </a:extLst>
          </p:cNvPr>
          <p:cNvSpPr txBox="1">
            <a:spLocks/>
          </p:cNvSpPr>
          <p:nvPr/>
        </p:nvSpPr>
        <p:spPr>
          <a:xfrm>
            <a:off x="778699" y="260648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eaLnBrk="1" hangingPunct="1">
              <a:defRPr lang="en-GB"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cy-GB" sz="1400"/>
              <a:t>Ffilm cadw’n ddiogel</a:t>
            </a:r>
          </a:p>
        </p:txBody>
      </p:sp>
      <p:pic>
        <p:nvPicPr>
          <p:cNvPr id="4" name="Picture 3" descr="S:\CT\Education Team\Product development\Youth\FAE curriculum project\3. Creative\Film and photography\Photogrpahy\Red Cross Final Selection\Character profiles\Colourful background\Leya.jpg">
            <a:hlinkClick r:id="rId2"/>
            <a:extLst>
              <a:ext uri="{FF2B5EF4-FFF2-40B4-BE49-F238E27FC236}">
                <a16:creationId xmlns:a16="http://schemas.microsoft.com/office/drawing/2014/main" id="{89B3E548-7320-4A06-B4CF-6DCF0B0450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646431"/>
            <a:ext cx="4968552" cy="3150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76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" y="2232792"/>
            <a:ext cx="3846194" cy="4267201"/>
          </a:xfrm>
        </p:spPr>
        <p:txBody>
          <a:bodyPr/>
          <a:lstStyle/>
          <a:p>
            <a:pPr lvl="0" algn="ctr"/>
            <a:endParaRPr lang="en-GB" sz="2200" dirty="0">
              <a:latin typeface="+mn-lt"/>
            </a:endParaRPr>
          </a:p>
          <a:p>
            <a:pPr lvl="0" algn="ctr"/>
            <a:r>
              <a:rPr lang="cy-GB" sz="2200" dirty="0">
                <a:latin typeface="+mn-lt"/>
              </a:rPr>
              <a:t>Beth sy’n digwydd </a:t>
            </a:r>
            <a:br>
              <a:rPr lang="cy-GB" sz="2200" dirty="0">
                <a:latin typeface="+mn-lt"/>
              </a:rPr>
            </a:br>
            <a:r>
              <a:rPr lang="cy-GB" sz="2200" dirty="0">
                <a:latin typeface="+mn-lt"/>
              </a:rPr>
              <a:t>yn y llun hwn?</a:t>
            </a: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GB" sz="2200" dirty="0">
              <a:latin typeface="+mn-lt"/>
            </a:endParaRPr>
          </a:p>
          <a:p>
            <a:pPr algn="ctr"/>
            <a:r>
              <a:rPr lang="cy-GB" sz="2200" b="1" dirty="0">
                <a:latin typeface="+mn-lt"/>
              </a:rPr>
              <a:t>Stopio: </a:t>
            </a:r>
            <a:r>
              <a:rPr lang="cy-GB" sz="2200" dirty="0">
                <a:latin typeface="+mn-lt"/>
              </a:rPr>
              <a:t>Amser i feddwl </a:t>
            </a:r>
            <a:br>
              <a:rPr lang="cy-GB" sz="2200" dirty="0">
                <a:latin typeface="+mn-lt"/>
              </a:rPr>
            </a:br>
            <a:r>
              <a:rPr lang="cy-GB" sz="2200" dirty="0">
                <a:latin typeface="+mn-lt"/>
              </a:rPr>
              <a:t>am ddiogelwch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DB0F0C-44AE-4A94-ADFF-15AD512C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Straeon diogelwch</a:t>
            </a:r>
            <a:br>
              <a:rPr lang="cy-GB"/>
            </a:br>
            <a:r>
              <a:rPr lang="cy-GB"/>
              <a:t>Gweithgaredd dysgu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3A6B4-9D25-4782-BA09-516C94027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31" y="1340768"/>
            <a:ext cx="6696744" cy="4464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5E895-32C8-4C06-B01E-2BDBAFE6D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4" y="1255293"/>
            <a:ext cx="1274067" cy="1274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8C5320-1BE0-4EC6-AD36-E04527E23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36" y="3147225"/>
            <a:ext cx="2149202" cy="21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7528" y="1844824"/>
            <a:ext cx="4755989" cy="42672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y-GB" sz="3200" b="1" dirty="0">
                <a:latin typeface="+mn-lt"/>
              </a:rPr>
              <a:t>Edrych: </a:t>
            </a:r>
            <a:r>
              <a:rPr lang="cy-GB" sz="3200" dirty="0">
                <a:latin typeface="+mn-lt"/>
              </a:rPr>
              <a:t>Pa beryglon allwch chi eu gweld?</a:t>
            </a:r>
          </a:p>
          <a:p>
            <a:pPr>
              <a:lnSpc>
                <a:spcPct val="100000"/>
              </a:lnSpc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32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cy-GB" sz="3200" b="1" dirty="0">
                <a:latin typeface="+mn-lt"/>
              </a:rPr>
              <a:t>Meddwl: </a:t>
            </a:r>
            <a:r>
              <a:rPr lang="cy-GB" sz="3200" dirty="0">
                <a:latin typeface="+mn-lt"/>
              </a:rPr>
              <a:t>Beth all Liya ei wneud i gadw’n ddiogel?</a:t>
            </a:r>
          </a:p>
          <a:p>
            <a:pPr>
              <a:lnSpc>
                <a:spcPct val="100000"/>
              </a:lnSpc>
            </a:pPr>
            <a:endParaRPr lang="en-GB" sz="2200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DB0F0C-44AE-4A94-ADFF-15AD512C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Straeon diogelwch</a:t>
            </a:r>
            <a:br>
              <a:rPr lang="cy-GB"/>
            </a:br>
            <a:r>
              <a:rPr lang="cy-GB"/>
              <a:t>Gweithgaredd dysgu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E9C97B-EEE0-4C4E-9B6C-D0DE2B8C8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02816"/>
            <a:ext cx="3868189" cy="5802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B7ADC-FDF0-4DB5-AEA7-6047FCC50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925584"/>
            <a:ext cx="1274067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8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8028" y="888609"/>
            <a:ext cx="5358362" cy="42672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y-GB" sz="3200" b="1" dirty="0">
                <a:latin typeface="+mn-lt"/>
              </a:rPr>
              <a:t>Helpu: </a:t>
            </a:r>
            <a:r>
              <a:rPr lang="cy-GB" sz="3200" dirty="0">
                <a:latin typeface="+mn-lt"/>
              </a:rPr>
              <a:t>Beth wnaeth Liya </a:t>
            </a:r>
            <a:br>
              <a:rPr lang="cy-GB" sz="3200" dirty="0">
                <a:latin typeface="+mn-lt"/>
              </a:rPr>
            </a:br>
            <a:r>
              <a:rPr lang="cy-GB" sz="3200" dirty="0">
                <a:latin typeface="+mn-lt"/>
              </a:rPr>
              <a:t>i helpu'n ddiogel?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5B28E-796B-4AD7-BAF5-014179DFF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254483"/>
            <a:ext cx="3034805" cy="2023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B19CC-762D-469C-9509-712646FE5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27" y="2023027"/>
            <a:ext cx="3276544" cy="2184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42027-412F-493B-92A5-9BB24173A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65" y="3116641"/>
            <a:ext cx="3230444" cy="2153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C5784-EC86-4593-8BA4-046592C05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0" y="4595264"/>
            <a:ext cx="3136708" cy="20911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97528B-C632-44ED-8097-FD115FAC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22" y="6104231"/>
            <a:ext cx="11422063" cy="514431"/>
          </a:xfrm>
        </p:spPr>
        <p:txBody>
          <a:bodyPr/>
          <a:lstStyle/>
          <a:p>
            <a:r>
              <a:rPr lang="cy-GB"/>
              <a:t>Straeon diogelwch</a:t>
            </a:r>
            <a:br>
              <a:rPr lang="cy-GB"/>
            </a:br>
            <a:r>
              <a:rPr lang="cy-GB"/>
              <a:t>Gweithgaredd dysgu</a:t>
            </a:r>
          </a:p>
        </p:txBody>
      </p:sp>
    </p:spTree>
    <p:extLst>
      <p:ext uri="{BB962C8B-B14F-4D97-AF65-F5344CB8AC3E}">
        <p14:creationId xmlns:p14="http://schemas.microsoft.com/office/powerpoint/2010/main" val="363915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93706-FA3C-4F5F-90A1-E951DE997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998" y="4082999"/>
            <a:ext cx="3672417" cy="19553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y-GB" sz="2400" dirty="0">
                <a:latin typeface="+mn-lt"/>
              </a:rPr>
              <a:t>Crynhoi:</a:t>
            </a:r>
          </a:p>
          <a:p>
            <a:pPr algn="ctr">
              <a:lnSpc>
                <a:spcPct val="100000"/>
              </a:lnSpc>
            </a:pPr>
            <a:r>
              <a:rPr lang="cy-GB" sz="2400" dirty="0">
                <a:latin typeface="+mn-lt"/>
              </a:rPr>
              <a:t>Sut gwnaeth Liya yn siŵr </a:t>
            </a:r>
            <a:br>
              <a:rPr lang="cy-GB" sz="2400" dirty="0">
                <a:latin typeface="+mn-lt"/>
              </a:rPr>
            </a:br>
            <a:r>
              <a:rPr lang="cy-GB" sz="2400" dirty="0">
                <a:latin typeface="+mn-lt"/>
              </a:rPr>
              <a:t>ei bod yn ddiogel?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30908-3923-411D-82B2-5D569F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Straeon diogelwch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</a:rPr>
              <a:t>Gweithgaredd dysgu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62EE6-0211-44D5-A1A3-E2080E920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48305" y="4175754"/>
            <a:ext cx="3672417" cy="19553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y-GB" sz="2400" dirty="0">
                <a:latin typeface="+mn-lt"/>
              </a:rPr>
              <a:t>Beth mae angen i ni ei gofio am gadw’n ddiogel?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A395A1-16C9-4C8D-9720-7C20A2C7F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E3C735A-28B9-4E6D-AB24-9B0CDB13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82F9DB-ADB5-44E5-B285-C0F54A86E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14827"/>
            <a:ext cx="4536504" cy="302433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3B03226-05B1-4D1F-8421-F1309CCBC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55" y="1370320"/>
            <a:ext cx="1656184" cy="166446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84FB53-B837-4006-8334-B62FF18B2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718" y="226354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983" y="2127692"/>
            <a:ext cx="3846194" cy="4267201"/>
          </a:xfrm>
        </p:spPr>
        <p:txBody>
          <a:bodyPr/>
          <a:lstStyle/>
          <a:p>
            <a:pPr lvl="0" algn="ctr"/>
            <a:endParaRPr lang="en-GB" sz="2200" dirty="0">
              <a:latin typeface="+mn-lt"/>
            </a:endParaRPr>
          </a:p>
          <a:p>
            <a:pPr lvl="0" algn="ctr"/>
            <a:r>
              <a:rPr lang="cy-GB" sz="2200" dirty="0">
                <a:latin typeface="+mn-lt"/>
              </a:rPr>
              <a:t>Beth sy’n digwydd </a:t>
            </a:r>
            <a:br>
              <a:rPr lang="cy-GB" sz="2200" dirty="0">
                <a:latin typeface="+mn-lt"/>
              </a:rPr>
            </a:br>
            <a:r>
              <a:rPr lang="cy-GB" sz="2200" dirty="0">
                <a:latin typeface="+mn-lt"/>
              </a:rPr>
              <a:t>yn y llun hwn?</a:t>
            </a: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US" sz="2200" dirty="0">
              <a:latin typeface="+mn-lt"/>
            </a:endParaRPr>
          </a:p>
          <a:p>
            <a:pPr lvl="0" algn="ctr"/>
            <a:endParaRPr lang="en-GB" sz="2200" dirty="0">
              <a:latin typeface="+mn-lt"/>
            </a:endParaRPr>
          </a:p>
          <a:p>
            <a:pPr algn="ctr"/>
            <a:r>
              <a:rPr lang="cy-GB" sz="2200" b="1" dirty="0">
                <a:latin typeface="+mn-lt"/>
              </a:rPr>
              <a:t>Stopio: </a:t>
            </a:r>
            <a:r>
              <a:rPr lang="cy-GB" sz="2200" dirty="0">
                <a:latin typeface="+mn-lt"/>
              </a:rPr>
              <a:t>Amser i feddwl </a:t>
            </a:r>
            <a:br>
              <a:rPr lang="cy-GB" sz="2200" dirty="0">
                <a:latin typeface="+mn-lt"/>
              </a:rPr>
            </a:br>
            <a:r>
              <a:rPr lang="cy-GB" sz="2200" dirty="0">
                <a:latin typeface="+mn-lt"/>
              </a:rPr>
              <a:t>am ddiogelwch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DB0F0C-44AE-4A94-ADFF-15AD512C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Straeon diogelwch</a:t>
            </a:r>
            <a:br>
              <a:rPr lang="cy-GB"/>
            </a:br>
            <a:r>
              <a:rPr lang="cy-GB"/>
              <a:t>Gweithgaredd dysgu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05E895-32C8-4C06-B01E-2BDBAFE6D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47" y="1216247"/>
            <a:ext cx="1274067" cy="1274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8C5320-1BE0-4EC6-AD36-E04527E23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79" y="3063442"/>
            <a:ext cx="2149202" cy="2149202"/>
          </a:xfrm>
          <a:prstGeom prst="rect">
            <a:avLst/>
          </a:prstGeom>
        </p:spPr>
      </p:pic>
      <p:pic>
        <p:nvPicPr>
          <p:cNvPr id="4" name="Picture 3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id="{57B6F53B-E761-45F3-80A3-BED61C5CF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79" y="1335250"/>
            <a:ext cx="614084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0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70" y="2730245"/>
            <a:ext cx="4755989" cy="3206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y-GB" sz="3200" b="1" dirty="0">
                <a:latin typeface="+mn-lt"/>
              </a:rPr>
              <a:t>Edrych: </a:t>
            </a:r>
            <a:r>
              <a:rPr lang="cy-GB" sz="3200" dirty="0">
                <a:latin typeface="+mn-lt"/>
              </a:rPr>
              <a:t>Pa beryglon allwch chi eu gweld?</a:t>
            </a:r>
          </a:p>
          <a:p>
            <a:pPr>
              <a:lnSpc>
                <a:spcPct val="100000"/>
              </a:lnSpc>
            </a:pPr>
            <a:endParaRPr lang="en-GB" sz="32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cy-GB" sz="3200" b="1" dirty="0">
                <a:latin typeface="+mn-lt"/>
              </a:rPr>
              <a:t>Meddwl: </a:t>
            </a:r>
            <a:r>
              <a:rPr lang="cy-GB" sz="3200" dirty="0">
                <a:latin typeface="+mn-lt"/>
              </a:rPr>
              <a:t>Beth all Ekam ei wneud i gadw’n ddiogel?</a:t>
            </a:r>
          </a:p>
          <a:p>
            <a:pPr>
              <a:lnSpc>
                <a:spcPct val="100000"/>
              </a:lnSpc>
            </a:pPr>
            <a:endParaRPr lang="en-GB" sz="2200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DB0F0C-44AE-4A94-ADFF-15AD512C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Straeon diogelwch</a:t>
            </a:r>
            <a:br>
              <a:rPr lang="cy-GB"/>
            </a:br>
            <a:r>
              <a:rPr lang="cy-GB"/>
              <a:t>Gweithgaredd dysgu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B7ADC-FDF0-4DB5-AEA7-6047FCC50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67207"/>
            <a:ext cx="1274067" cy="1274067"/>
          </a:xfrm>
          <a:prstGeom prst="rect">
            <a:avLst/>
          </a:prstGeom>
        </p:spPr>
      </p:pic>
      <p:pic>
        <p:nvPicPr>
          <p:cNvPr id="8" name="Picture 7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id="{C58BA81E-2BE5-4CF8-B653-C83521350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88" y="2199651"/>
            <a:ext cx="614084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8028" y="888610"/>
            <a:ext cx="5358362" cy="24296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y-GB" sz="3200" b="1" dirty="0">
                <a:latin typeface="+mn-lt"/>
              </a:rPr>
              <a:t>Helpu: </a:t>
            </a:r>
            <a:r>
              <a:rPr lang="cy-GB" sz="3200" dirty="0">
                <a:latin typeface="+mn-lt"/>
              </a:rPr>
              <a:t>Beth wnaeth Ekam </a:t>
            </a:r>
            <a:br>
              <a:rPr lang="cy-GB" sz="3200" dirty="0">
                <a:latin typeface="+mn-lt"/>
              </a:rPr>
            </a:br>
            <a:r>
              <a:rPr lang="cy-GB" sz="3200" dirty="0">
                <a:latin typeface="+mn-lt"/>
              </a:rPr>
              <a:t>i helpu’n ddiogel?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97528B-C632-44ED-8097-FD115FAC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22" y="6104231"/>
            <a:ext cx="11422063" cy="514431"/>
          </a:xfrm>
        </p:spPr>
        <p:txBody>
          <a:bodyPr/>
          <a:lstStyle/>
          <a:p>
            <a:r>
              <a:rPr lang="cy-GB"/>
              <a:t>Straeon diogelwch</a:t>
            </a:r>
            <a:br>
              <a:rPr lang="cy-GB"/>
            </a:br>
            <a:r>
              <a:rPr lang="cy-GB"/>
              <a:t>Gweithgaredd dysgu</a:t>
            </a:r>
          </a:p>
        </p:txBody>
      </p:sp>
      <p:pic>
        <p:nvPicPr>
          <p:cNvPr id="14" name="Picture 13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id="{BDD72DB6-4516-43F1-8A07-2A85824B5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3" y="239338"/>
            <a:ext cx="3492085" cy="1965526"/>
          </a:xfrm>
          <a:prstGeom prst="rect">
            <a:avLst/>
          </a:prstGeom>
        </p:spPr>
      </p:pic>
      <p:pic>
        <p:nvPicPr>
          <p:cNvPr id="5" name="Picture 4" descr="A picture containing person, child, child, indoor&#10;&#10;Description automatically generated">
            <a:extLst>
              <a:ext uri="{FF2B5EF4-FFF2-40B4-BE49-F238E27FC236}">
                <a16:creationId xmlns:a16="http://schemas.microsoft.com/office/drawing/2014/main" id="{CC747DF6-9D26-426E-8D7B-A2DCB745C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2" y="1940030"/>
            <a:ext cx="3492085" cy="1965526"/>
          </a:xfrm>
          <a:prstGeom prst="rect">
            <a:avLst/>
          </a:prstGeom>
        </p:spPr>
      </p:pic>
      <p:pic>
        <p:nvPicPr>
          <p:cNvPr id="7" name="Picture 6" descr="A picture containing person, child, indoor, child&#10;&#10;Description automatically generated">
            <a:extLst>
              <a:ext uri="{FF2B5EF4-FFF2-40B4-BE49-F238E27FC236}">
                <a16:creationId xmlns:a16="http://schemas.microsoft.com/office/drawing/2014/main" id="{74328585-F315-4ABC-B3A5-445533EEB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539699"/>
            <a:ext cx="3492085" cy="1965526"/>
          </a:xfrm>
          <a:prstGeom prst="rect">
            <a:avLst/>
          </a:prstGeom>
        </p:spPr>
      </p:pic>
      <p:pic>
        <p:nvPicPr>
          <p:cNvPr id="9" name="Picture 8" descr="A picture containing person, child, indoor, young&#10;&#10;Description automatically generated">
            <a:extLst>
              <a:ext uri="{FF2B5EF4-FFF2-40B4-BE49-F238E27FC236}">
                <a16:creationId xmlns:a16="http://schemas.microsoft.com/office/drawing/2014/main" id="{BC38DD4A-4F84-4102-B595-20512E0D5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06" y="4789953"/>
            <a:ext cx="3492084" cy="19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9678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6AB8DA-A62D-4C84-8845-C709167C3F19}"/>
</file>

<file path=customXml/itemProps2.xml><?xml version="1.0" encoding="utf-8"?>
<ds:datastoreItem xmlns:ds="http://schemas.openxmlformats.org/officeDocument/2006/customXml" ds:itemID="{387DB40F-AC1D-4DCE-AC41-D543128C1D7D}"/>
</file>

<file path=customXml/itemProps3.xml><?xml version="1.0" encoding="utf-8"?>
<ds:datastoreItem xmlns:ds="http://schemas.openxmlformats.org/officeDocument/2006/customXml" ds:itemID="{FAC36D3C-225A-4303-9FEF-935F5498D921}"/>
</file>

<file path=docProps/app.xml><?xml version="1.0" encoding="utf-8"?>
<Properties xmlns="http://schemas.openxmlformats.org/officeDocument/2006/extended-properties" xmlns:vt="http://schemas.openxmlformats.org/officeDocument/2006/docPropsVTypes">
  <Template>Primary_BRC_FirstAid_PowerPoint</Template>
  <TotalTime>12</TotalTime>
  <Words>318</Words>
  <Application>Microsoft Macintosh PowerPoint</Application>
  <PresentationFormat>Widescreen</PresentationFormat>
  <Paragraphs>67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HelveticaNeueLT Pro 45 Lt</vt:lpstr>
      <vt:lpstr>HelveticaNeueLT Pro 55 Roman</vt:lpstr>
      <vt:lpstr>HelveticaNeueLT Pro 65 Md</vt:lpstr>
      <vt:lpstr>Red Cross FA V1</vt:lpstr>
      <vt:lpstr>Straeon diogelwch.</vt:lpstr>
      <vt:lpstr>PowerPoint Presentation</vt:lpstr>
      <vt:lpstr>Straeon diogelwch Gweithgaredd dysgu</vt:lpstr>
      <vt:lpstr>Straeon diogelwch Gweithgaredd dysgu</vt:lpstr>
      <vt:lpstr>Straeon diogelwch Gweithgaredd dysgu</vt:lpstr>
      <vt:lpstr>Straeon diogelwch Gweithgaredd dysgu</vt:lpstr>
      <vt:lpstr>Straeon diogelwch Gweithgaredd dysgu</vt:lpstr>
      <vt:lpstr>Straeon diogelwch Gweithgaredd dysgu</vt:lpstr>
      <vt:lpstr>Straeon diogelwch Gweithgaredd dysgu</vt:lpstr>
      <vt:lpstr>Straeon diogelwch Gweithgaredd dysgu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Primary.</dc:title>
  <dc:creator>Pippa Ward</dc:creator>
  <cp:lastModifiedBy>Dafydd Williams</cp:lastModifiedBy>
  <cp:revision>4</cp:revision>
  <dcterms:created xsi:type="dcterms:W3CDTF">2019-11-07T15:40:11Z</dcterms:created>
  <dcterms:modified xsi:type="dcterms:W3CDTF">2023-07-28T16:02:05Z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b5bd0e747d9243cdba6014139b7d7e8a">
    <vt:lpwstr/>
  </property>
  <property fmtid="{D5CDD505-2E9C-101B-9397-08002B2CF9AE}" pid="10" name="BRC_x002d_Classification">
    <vt:lpwstr/>
  </property>
  <property fmtid="{D5CDD505-2E9C-101B-9397-08002B2CF9AE}" pid="11" name="TaxCatchAll">
    <vt:lpwstr/>
  </property>
  <property fmtid="{D5CDD505-2E9C-101B-9397-08002B2CF9AE}" pid="12" name="BRC-Classification">
    <vt:lpwstr/>
  </property>
</Properties>
</file>