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6"/>
  </p:notesMasterIdLst>
  <p:sldIdLst>
    <p:sldId id="297" r:id="rId5"/>
    <p:sldId id="299" r:id="rId6"/>
    <p:sldId id="273" r:id="rId7"/>
    <p:sldId id="329" r:id="rId8"/>
    <p:sldId id="330" r:id="rId9"/>
    <p:sldId id="292" r:id="rId10"/>
    <p:sldId id="333" r:id="rId11"/>
    <p:sldId id="334" r:id="rId12"/>
    <p:sldId id="335" r:id="rId13"/>
    <p:sldId id="336" r:id="rId14"/>
    <p:sldId id="332" r:id="rId15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te Ryan" initials="JR" lastIdx="3" clrIdx="0">
    <p:extLst>
      <p:ext uri="{19B8F6BF-5375-455C-9EA6-DF929625EA0E}">
        <p15:presenceInfo xmlns:p15="http://schemas.microsoft.com/office/powerpoint/2012/main" userId="S::julietteryan@redcross.org.uk::7c8d663d-d99a-4e7c-b234-5628db6ba437" providerId="AD"/>
      </p:ext>
    </p:extLst>
  </p:cmAuthor>
  <p:cmAuthor id="2" name="Chloe Bruce" initials="CB" lastIdx="1" clrIdx="1">
    <p:extLst>
      <p:ext uri="{19B8F6BF-5375-455C-9EA6-DF929625EA0E}">
        <p15:presenceInfo xmlns:p15="http://schemas.microsoft.com/office/powerpoint/2012/main" userId="S::chloebruce@redcross.org.uk::cd14b7cc-a47c-4568-a7e1-17940fbf5a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2"/>
    <p:restoredTop sz="94719"/>
  </p:normalViewPr>
  <p:slideViewPr>
    <p:cSldViewPr snapToGrid="0">
      <p:cViewPr varScale="1">
        <p:scale>
          <a:sx n="140" d="100"/>
          <a:sy n="140" d="100"/>
        </p:scale>
        <p:origin x="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b="0" baseline="0"/>
              <a:t>Esboniwch eich bod yn mynd i drafod gwaith y Groes Goch Brydeinig a dysgu mwy am yr hyn mae’n ei wneud yn y DU a thramor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Ymatebwyr brys y Groes Goch Brydeinig mewn festiau llachar, yn ystod hyfforddiant ymateb brys yn ffatri Honda yn Swindon.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906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Myfyrio</a:t>
            </a:r>
          </a:p>
          <a:p>
            <a:r>
              <a:rPr lang="cy-GB" sz="900" b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Gallech fyfyrio ar y cyflwyniad hwn drwy ofyn i’ch dosbarth ysgrifennu neu dynnu llun o’r hyn y mae caredigrwydd yn ei olygu iddyn nhw, ac ystyried sut mae helpu pobl drwy roi cymorth cyntaf iddynt yn dangos caredigrwydd.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1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>
                <a:latin typeface="Arial" pitchFamily="34" charset="0"/>
                <a:ea typeface="ＭＳ Ｐゴシック" pitchFamily="34" charset="-128"/>
                <a:cs typeface="Arial" pitchFamily="34" charset="0"/>
              </a:rPr>
              <a:t>Gofynnwch i’r plant a ydyn nhw</a:t>
            </a:r>
            <a:r>
              <a:rPr lang="cy-GB" baseline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wedi gweld y symbolau hyn o’r blaen. Os ydyn nhw wedi gweld y symbolau, gofynnwch ble.</a:t>
            </a:r>
          </a:p>
          <a:p>
            <a:endParaRPr lang="en-GB" altLang="en-US" baseline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cy-GB" baseline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Efallai yr hoffech nodi eu sylwadau ar y bwrdd.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y-GB">
                <a:latin typeface="HelveticaNeue LT 35 Thin"/>
              </a:rPr>
              <a:t>Dangoswch y ffilm hon am waith y Groes Goch Brydeinig </a:t>
            </a:r>
            <a:r>
              <a:rPr lang="cy-GB"/>
              <a:t> https://www.youtube.com/watch?v=q6v6aFwLFaQ</a:t>
            </a:r>
            <a:r>
              <a:rPr lang="cy-GB">
                <a:latin typeface="HelveticaNeue LT 35 Thin"/>
              </a:rPr>
              <a:t> (2.37 mun).</a:t>
            </a:r>
          </a:p>
          <a:p>
            <a:endParaRPr lang="en-GB">
              <a:latin typeface="HelveticaNeue LT 35 Thin" panose="020B05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/>
              <a:t>(o’r</a:t>
            </a:r>
            <a:r>
              <a:rPr lang="cy-GB" baseline="0"/>
              <a:t> chwith uchaf, yn wrthglocwedd):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baseline="0"/>
              <a:t>Mae’r Groes Goch Brydeinig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baseline="0"/>
              <a:t>yn helpu pobl i ddysgu sgiliau cymorth cyntaf ac yn helpu pobl i roi cymorth cyntaf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baseline="0"/>
              <a:t>yn cefnogi pobl y mae angen help arnynt gartref neu bobl a all fod yn unig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>
              <a:cs typeface="Calibri" panose="020F050202020403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y-GB" baseline="0"/>
              <a:t>Cydnabyddiaethau ffotograffau </a:t>
            </a:r>
            <a:r>
              <a:rPr lang="cy-GB"/>
              <a:t>(o'r</a:t>
            </a:r>
            <a:r>
              <a:rPr lang="cy-GB" baseline="0"/>
              <a:t> chwith uchaf, yn wrthglocwedd)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 yn dysgu sgiliau cymorth cyntaf.</a:t>
            </a:r>
            <a:r>
              <a:rPr lang="cy-GB" sz="9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Tracey Gibbs/ Y Groes Goch Brydeinig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o Gysylltwyr Cymunedol y Groes Goch Brydeinig gyda defnyddiwr gwasanaeth. Percy Dean/Y Groes Goch Brydeinig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7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/>
              <a:t>(o’r</a:t>
            </a:r>
            <a:r>
              <a:rPr lang="cy-GB" baseline="0"/>
              <a:t> chwith uchaf, yn wrthglocwedd):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baseline="0"/>
              <a:t>Mae’r Groes Goch Brydeinig: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baseline="0"/>
              <a:t>Yn helpu pobl yn y DU pan fydd argyfwng yn digwydd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baseline="0"/>
              <a:t>Yn gweithio gyda chymdeithasau’r Groes Goch a'r Cilgant Coch ledled y byd er mwyn helpu pobl y mae trychinebau wedi effeithio arnynt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baseline="0"/>
              <a:t>Yn gweithio gyda chymdeithasau’r Groes Goch a’r Cilgant Coch ledled y byd i helpu pobl y mae rhyfel yn effeithio arnynt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y-GB" baseline="0"/>
              <a:t>Cydnabyddiaethau ffotograffau </a:t>
            </a:r>
            <a:r>
              <a:rPr lang="cy-GB"/>
              <a:t>(o'r</a:t>
            </a:r>
            <a:r>
              <a:rPr lang="cy-GB" baseline="0"/>
              <a:t> chwith uchaf, yn wrthglocwedd)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Gwirfoddolwyr wrth gefn cymunedol (CRV) yn Portreath, Cernyw, ym mis Mawrth 2017. Howard Laws/Y Groes Goch Brydeinig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b="0" i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Gwirfoddolwr yn cysuro</a:t>
            </a:r>
            <a:r>
              <a:rPr lang="cy-GB" sz="900" b="0" i="0" baseline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dioddefwr llithriad mwd. Christopher Black / </a:t>
            </a: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Pwyllgor Rhyngwladol y Groes Goch (ICRC)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Pwyllgor Rhyngwladol y Groes Goch (ICRC) yn dosbarthu pecynnau gaeaf</a:t>
            </a:r>
            <a:r>
              <a:rPr lang="cy-GB" sz="9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yn Syria yn ystod rhyfel. Anas Kambal / </a:t>
            </a: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Pwyllgor Rhyngwladol y Groes Goch (ICRC)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b="0" i="1" kern="120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900" b="0" i="0" kern="120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0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b="1">
                <a:solidFill>
                  <a:schemeClr val="tx1"/>
                </a:solidFill>
                <a:latin typeface="HelveticaNeue LT 35 Thin" panose="020B0500000000000000" pitchFamily="34" charset="0"/>
                <a:ea typeface="+mn-ea"/>
                <a:cs typeface="+mn-cs"/>
              </a:rPr>
              <a:t>Caredigrwydd a’r Groes Goch Brydeinig</a:t>
            </a:r>
          </a:p>
          <a:p>
            <a:r>
              <a:rPr lang="cy-GB" sz="900">
                <a:solidFill>
                  <a:schemeClr val="tx1"/>
                </a:solidFill>
                <a:latin typeface="HelveticaNeue LT 35 Thin" panose="020B0500000000000000" pitchFamily="34" charset="0"/>
                <a:ea typeface="+mn-ea"/>
                <a:cs typeface="+mn-cs"/>
              </a:rPr>
              <a:t>Mae’r Groes Goch Brydeinig yn credu bod caredigrwydd yn bwerus iawn ac y dylen ni rannu ein caredigrwydd ag eraill. Pan fyddwn yn rhannu ein caredigrwydd, gall wneud gwahaniaeth mawr. Fel elusen, mae’r Groes Goch yn gweld y caredigrwydd hwn bob dydd yn y gwaith y mae’n ei wneud i helpu pobl mewn argyfwng yn y DU a thramor. </a:t>
            </a:r>
          </a:p>
          <a:p>
            <a:endParaRPr lang="en-GB">
              <a:latin typeface="HelveticaNeue LT 35 Thin" panose="020B05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4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o Gysylltwyr Cymunedol y Groes Goch Brydeinig, Nazia Rehman, gyda’r defnyddiwr gwasanaeth Edith Steiner.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900" b="0" i="0" kern="120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53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Prosiect Ffoaduriaid Ifanc gan y Groes Goch a Compass Collective yn ardal ymarfer y Globe Theatre.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900" b="0" i="0" kern="120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87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 baseline="0"/>
              <a:t>Tynnwyd y llun hwn yn Syria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4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516007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1855FE57-FEB7-8550-6346-638ABFD9B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9CEAF3A5-D78A-B479-829E-4987A5AF65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6" name="object 53">
            <a:extLst>
              <a:ext uri="{FF2B5EF4-FFF2-40B4-BE49-F238E27FC236}">
                <a16:creationId xmlns:a16="http://schemas.microsoft.com/office/drawing/2014/main" id="{17851C46-FD95-5972-91C2-9B98F27BABE9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EFF7AD0D-97EA-34E8-12A4-8BA41431D3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>
                <a:latin typeface="+mj-lt"/>
                <a:cs typeface="Arial"/>
              </a:rPr>
              <a:t>Primary</a:t>
            </a:r>
            <a:r>
              <a:rPr sz="3300" b="1" spc="0" baseline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Graphic 83">
            <a:extLst>
              <a:ext uri="{FF2B5EF4-FFF2-40B4-BE49-F238E27FC236}">
                <a16:creationId xmlns:a16="http://schemas.microsoft.com/office/drawing/2014/main" id="{CE381298-1E6B-ECB1-A595-9653C1C54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470740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82">
            <a:extLst>
              <a:ext uri="{FF2B5EF4-FFF2-40B4-BE49-F238E27FC236}">
                <a16:creationId xmlns:a16="http://schemas.microsoft.com/office/drawing/2014/main" id="{3687E466-9FE5-2497-279D-767F85302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A46D5CDC-88E5-AB23-3C1C-DAAA626EC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6" name="object 53">
            <a:extLst>
              <a:ext uri="{FF2B5EF4-FFF2-40B4-BE49-F238E27FC236}">
                <a16:creationId xmlns:a16="http://schemas.microsoft.com/office/drawing/2014/main" id="{3B2EE94E-797C-9BA8-ED6B-D11F840C113B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3F4BF87E-53BC-23C8-BE14-B205382D9F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83">
            <a:extLst>
              <a:ext uri="{FF2B5EF4-FFF2-40B4-BE49-F238E27FC236}">
                <a16:creationId xmlns:a16="http://schemas.microsoft.com/office/drawing/2014/main" id="{ADEBF65F-2418-03CD-AF29-BA58AB32E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4" name="object 53">
            <a:extLst>
              <a:ext uri="{FF2B5EF4-FFF2-40B4-BE49-F238E27FC236}">
                <a16:creationId xmlns:a16="http://schemas.microsoft.com/office/drawing/2014/main" id="{82518667-BC7F-8291-C15B-DE614BCAA8DE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5" name="Graphic 12">
            <a:extLst>
              <a:ext uri="{FF2B5EF4-FFF2-40B4-BE49-F238E27FC236}">
                <a16:creationId xmlns:a16="http://schemas.microsoft.com/office/drawing/2014/main" id="{89298FBE-C025-167B-9EA6-5C5EBC434C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392415"/>
          </a:xfrm>
        </p:spPr>
        <p:txBody>
          <a:bodyPr lIns="0" tIns="0" rIns="0" bIns="0"/>
          <a:lstStyle>
            <a:lvl1pPr>
              <a:defRPr sz="2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530D108-C2E4-44D5-B38B-C0B4FACF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5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443579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C5547DF9-F9DA-1A41-1CF5-CBD8911A5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F8C25A0A-AD5B-0DA5-DFAE-DF75802B5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Graphic 82">
            <a:extLst>
              <a:ext uri="{FF2B5EF4-FFF2-40B4-BE49-F238E27FC236}">
                <a16:creationId xmlns:a16="http://schemas.microsoft.com/office/drawing/2014/main" id="{C587121F-17E9-454B-B6F7-44BB0377C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6"/>
          </a:xfrm>
          <a:prstGeom prst="rect">
            <a:avLst/>
          </a:prstGeom>
        </p:spPr>
      </p:pic>
      <p:pic>
        <p:nvPicPr>
          <p:cNvPr id="9" name="Graphic 83">
            <a:extLst>
              <a:ext uri="{FF2B5EF4-FFF2-40B4-BE49-F238E27FC236}">
                <a16:creationId xmlns:a16="http://schemas.microsoft.com/office/drawing/2014/main" id="{91C4691F-B356-0338-1FC5-55F8B100B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10" name="object 53">
            <a:extLst>
              <a:ext uri="{FF2B5EF4-FFF2-40B4-BE49-F238E27FC236}">
                <a16:creationId xmlns:a16="http://schemas.microsoft.com/office/drawing/2014/main" id="{467F9F38-F65C-B3B2-ECCB-E0FE259F9C11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1" name="Graphic 12">
            <a:extLst>
              <a:ext uri="{FF2B5EF4-FFF2-40B4-BE49-F238E27FC236}">
                <a16:creationId xmlns:a16="http://schemas.microsoft.com/office/drawing/2014/main" id="{25B9999C-6035-2F5F-7F74-2987859B71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8D46DD8A-55E6-3728-03BD-6C058E32A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  <p:sldLayoutId id="2147483673" r:id="rId22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q6v6aFwLFaQ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A1FD55-4868-4E0A-844F-8E7A55031BBF}"/>
              </a:ext>
            </a:extLst>
          </p:cNvPr>
          <p:cNvSpPr/>
          <p:nvPr/>
        </p:nvSpPr>
        <p:spPr>
          <a:xfrm rot="5340000">
            <a:off x="3298457" y="-1485040"/>
            <a:ext cx="219815" cy="5981946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010" y="404664"/>
            <a:ext cx="7400110" cy="4011888"/>
          </a:xfrm>
        </p:spPr>
        <p:txBody>
          <a:bodyPr/>
          <a:lstStyle/>
          <a:p>
            <a:r>
              <a:rPr lang="cy-GB" spc="-150" dirty="0"/>
              <a:t>Cyflwyniad i’r Groes Goch Brydeinig</a:t>
            </a:r>
            <a:r>
              <a:rPr lang="cy-GB" spc="-15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34216" y="4407275"/>
            <a:ext cx="5622925" cy="766948"/>
          </a:xfrm>
        </p:spPr>
        <p:txBody>
          <a:bodyPr/>
          <a:lstStyle/>
          <a:p>
            <a:r>
              <a:rPr lang="cy-GB" sz="3200" dirty="0"/>
              <a:t>Hyrwyddwyr cymorth cyntaf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2794" y="979991"/>
            <a:ext cx="3934310" cy="4267201"/>
          </a:xfrm>
        </p:spPr>
        <p:txBody>
          <a:bodyPr/>
          <a:lstStyle/>
          <a:p>
            <a:pPr marL="225425" indent="-225425"/>
            <a:r>
              <a:rPr lang="cy-GB" sz="2400" dirty="0">
                <a:solidFill>
                  <a:schemeClr val="tx2"/>
                </a:solidFill>
              </a:rPr>
              <a:t>- </a:t>
            </a:r>
            <a:r>
              <a:rPr lang="cy-GB" dirty="0"/>
              <a:t>Pan fydd argyfwng, bydd y Groes Goch </a:t>
            </a:r>
            <a:br>
              <a:rPr lang="cy-GB" dirty="0"/>
            </a:br>
            <a:r>
              <a:rPr lang="cy-GB" dirty="0"/>
              <a:t>yn helpu pobl drwy </a:t>
            </a:r>
            <a:br>
              <a:rPr lang="cy-GB" dirty="0"/>
            </a:br>
            <a:r>
              <a:rPr lang="cy-GB" dirty="0"/>
              <a:t>roi cymorth cyntaf, bwyd a dŵr iddynt ac, os bydd angen, rhywle iddynt gysgu.</a:t>
            </a:r>
          </a:p>
          <a:p>
            <a:pPr lvl="2"/>
            <a:endParaRPr lang="en-GB" sz="2400" b="0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869" y="6584756"/>
            <a:ext cx="542925" cy="138498"/>
          </a:xfrm>
        </p:spPr>
        <p:txBody>
          <a:bodyPr/>
          <a:lstStyle/>
          <a:p>
            <a:fld id="{89C05411-F5C4-44D6-90F3-776F9193555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 descr="Rhagolwg sgrin lawn">
            <a:extLst>
              <a:ext uri="{FF2B5EF4-FFF2-40B4-BE49-F238E27FC236}">
                <a16:creationId xmlns:a16="http://schemas.microsoft.com/office/drawing/2014/main" id="{A9DD730C-4982-4AED-ACBC-707AD6B1F2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6" y="910173"/>
            <a:ext cx="7243345" cy="48957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CBB558-40FF-4676-902B-07985C5A0205}"/>
              </a:ext>
            </a:extLst>
          </p:cNvPr>
          <p:cNvSpPr/>
          <p:nvPr/>
        </p:nvSpPr>
        <p:spPr>
          <a:xfrm>
            <a:off x="281089" y="5931624"/>
            <a:ext cx="4544577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Cydnabyddiaeth ffotograff: Antonio Zazueta Olmos/Y Groes Goch Brydeinig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24AFFA8-3778-45C3-8C82-54DCC4FD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96692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235DE-93C6-405A-83C0-2BBABDE4D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4" t="12590" r="24710" b="17274"/>
          <a:stretch/>
        </p:blipFill>
        <p:spPr>
          <a:xfrm rot="21240539">
            <a:off x="7507102" y="337579"/>
            <a:ext cx="3044873" cy="2362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39B637-DE3E-4823-A9AC-A6178CDF79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6" t="4796" r="29226" b="3238"/>
          <a:stretch/>
        </p:blipFill>
        <p:spPr>
          <a:xfrm>
            <a:off x="695400" y="3573016"/>
            <a:ext cx="1903940" cy="28083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97663" y="2231179"/>
            <a:ext cx="7065770" cy="37029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/>
            <a:endParaRPr lang="en-GB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sz="4800" b="1" spc="-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Ysgrifennwch neu tynnwch lun o beth </a:t>
            </a:r>
            <a:br>
              <a:rPr lang="cy-GB" sz="4800" b="1" spc="-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4800" b="1" spc="-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caredigrwydd </a:t>
            </a:r>
            <a:br>
              <a:rPr lang="cy-GB" sz="4800" b="1" spc="-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4800" b="1" spc="-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 ei olygu i chi.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72090CF4-3FD5-4A8F-BA78-895A8832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98544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EFC8EF-FED1-485D-8EA5-39A0D0A89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2" y="980728"/>
            <a:ext cx="4761050" cy="3244361"/>
          </a:xfrm>
          <a:prstGeom prst="rect">
            <a:avLst/>
          </a:prstGeom>
        </p:spPr>
      </p:pic>
      <p:pic>
        <p:nvPicPr>
          <p:cNvPr id="9" name="Picture 2" descr="Arwyddluniau’r Groes Goch, y Cilgant Coch a’r Crisial Coch.">
            <a:extLst>
              <a:ext uri="{FF2B5EF4-FFF2-40B4-BE49-F238E27FC236}">
                <a16:creationId xmlns:a16="http://schemas.microsoft.com/office/drawing/2014/main" id="{96E748D2-CF24-4020-B8C9-01BEE2A0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97" y="3720501"/>
            <a:ext cx="5519144" cy="30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4A782-5FB3-4D7C-9B4D-272835DE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34F15C1-3F24-4D3D-A058-38158988C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58405" y="341437"/>
            <a:ext cx="1073599" cy="1073599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26EF5FFA-44FA-4900-B247-F5F0BB68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  <p:pic>
        <p:nvPicPr>
          <p:cNvPr id="5" name="Picture 7">
            <a:hlinkClick r:id="" action="ppaction://media"/>
            <a:extLst>
              <a:ext uri="{FF2B5EF4-FFF2-40B4-BE49-F238E27FC236}">
                <a16:creationId xmlns:a16="http://schemas.microsoft.com/office/drawing/2014/main" id="{A0A7FF79-BED9-4160-A84D-AC1615348F26}"/>
              </a:ext>
            </a:extLst>
          </p:cNvPr>
          <p:cNvPicPr>
            <a:picLocks noGrp="1" noRot="1" noChangeAspect="1"/>
          </p:cNvPicPr>
          <p:nvPr>
            <p:ph type="media" sz="quarter" idx="13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50654" y="1450272"/>
            <a:ext cx="7749395" cy="490986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0056" y="1058448"/>
            <a:ext cx="4357643" cy="4267201"/>
          </a:xfrm>
        </p:spPr>
        <p:txBody>
          <a:bodyPr/>
          <a:lstStyle/>
          <a:p>
            <a:pPr lvl="2"/>
            <a:r>
              <a:rPr lang="cy-GB" sz="2400" dirty="0">
                <a:solidFill>
                  <a:schemeClr val="tx2"/>
                </a:solidFill>
              </a:rPr>
              <a:t>- </a:t>
            </a:r>
            <a:r>
              <a:rPr lang="cy-GB" sz="2400" b="0" dirty="0">
                <a:solidFill>
                  <a:schemeClr val="tx1"/>
                </a:solidFill>
              </a:rPr>
              <a:t>Beth sy'n digwydd?</a:t>
            </a:r>
          </a:p>
          <a:p>
            <a:pPr lvl="2"/>
            <a:endParaRPr lang="en-US" sz="2400" b="0" dirty="0">
              <a:solidFill>
                <a:schemeClr val="tx2"/>
              </a:solidFill>
            </a:endParaRPr>
          </a:p>
          <a:p>
            <a:pPr lvl="2"/>
            <a:r>
              <a:rPr lang="cy-GB" sz="2400" b="0" dirty="0">
                <a:solidFill>
                  <a:schemeClr val="tx2"/>
                </a:solidFill>
              </a:rPr>
              <a:t>- </a:t>
            </a:r>
            <a:r>
              <a:rPr lang="cy-GB" sz="2400" b="0" dirty="0">
                <a:solidFill>
                  <a:schemeClr val="tx1"/>
                </a:solidFill>
              </a:rPr>
              <a:t>Pwy sy'n cael ei helpu?</a:t>
            </a:r>
          </a:p>
          <a:p>
            <a:pPr lvl="2"/>
            <a:endParaRPr lang="en-US" sz="2400" b="0" dirty="0">
              <a:solidFill>
                <a:schemeClr val="tx2"/>
              </a:solidFill>
            </a:endParaRPr>
          </a:p>
          <a:p>
            <a:pPr marL="225425" lvl="2" indent="-225425"/>
            <a:r>
              <a:rPr lang="cy-GB" sz="2400" b="0" dirty="0">
                <a:solidFill>
                  <a:schemeClr val="tx2"/>
                </a:solidFill>
              </a:rPr>
              <a:t>- </a:t>
            </a:r>
            <a:r>
              <a:rPr lang="cy-GB" sz="2400" b="0" dirty="0">
                <a:solidFill>
                  <a:schemeClr val="tx1"/>
                </a:solidFill>
              </a:rPr>
              <a:t>Sut gallen nhw fod yn teimlo?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6" name="Picture 2" descr="S:\CT\Education Marketing2\Youth Education\Photography and Case Studies\2016\Breck School - LLI Lesson - RED\Photos\_TGP8413.jpg">
            <a:extLst>
              <a:ext uri="{FF2B5EF4-FFF2-40B4-BE49-F238E27FC236}">
                <a16:creationId xmlns:a16="http://schemas.microsoft.com/office/drawing/2014/main" id="{BDC38FD4-155B-4B19-AE2F-0A95B5F88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r="-46"/>
          <a:stretch/>
        </p:blipFill>
        <p:spPr bwMode="auto">
          <a:xfrm>
            <a:off x="528115" y="889449"/>
            <a:ext cx="5499871" cy="36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:\Downloads\RS13927_UK891-008-lpr.jpg">
            <a:extLst>
              <a:ext uri="{FF2B5EF4-FFF2-40B4-BE49-F238E27FC236}">
                <a16:creationId xmlns:a16="http://schemas.microsoft.com/office/drawing/2014/main" id="{22F10893-7280-4BD1-A5BA-6E76B2D6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15" y="2929441"/>
            <a:ext cx="5358760" cy="35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EE5648B3-7C17-4759-B18A-AB2EF600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277584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0056" y="1268760"/>
            <a:ext cx="4357643" cy="4267201"/>
          </a:xfrm>
        </p:spPr>
        <p:txBody>
          <a:bodyPr/>
          <a:lstStyle/>
          <a:p>
            <a:pPr lvl="2"/>
            <a:r>
              <a:rPr lang="cy-GB" sz="2400" dirty="0">
                <a:solidFill>
                  <a:schemeClr val="tx2"/>
                </a:solidFill>
              </a:rPr>
              <a:t>- </a:t>
            </a:r>
            <a:r>
              <a:rPr lang="cy-GB" sz="2400" b="0" dirty="0">
                <a:solidFill>
                  <a:schemeClr val="tx1"/>
                </a:solidFill>
              </a:rPr>
              <a:t>Beth sy'n digwydd?</a:t>
            </a:r>
          </a:p>
          <a:p>
            <a:pPr lvl="2"/>
            <a:endParaRPr lang="en-US" sz="2400" b="0" dirty="0">
              <a:solidFill>
                <a:schemeClr val="tx2"/>
              </a:solidFill>
            </a:endParaRPr>
          </a:p>
          <a:p>
            <a:pPr lvl="2"/>
            <a:r>
              <a:rPr lang="cy-GB" sz="2400" b="0" dirty="0">
                <a:solidFill>
                  <a:schemeClr val="tx2"/>
                </a:solidFill>
              </a:rPr>
              <a:t>- </a:t>
            </a:r>
            <a:r>
              <a:rPr lang="cy-GB" sz="2400" b="0" dirty="0">
                <a:solidFill>
                  <a:schemeClr val="tx1"/>
                </a:solidFill>
              </a:rPr>
              <a:t>Pwy sy'n cael ei helpu?</a:t>
            </a:r>
          </a:p>
          <a:p>
            <a:pPr lvl="2"/>
            <a:endParaRPr lang="en-US" sz="2400" b="0" dirty="0">
              <a:solidFill>
                <a:schemeClr val="tx2"/>
              </a:solidFill>
            </a:endParaRPr>
          </a:p>
          <a:p>
            <a:pPr marL="225425" lvl="2" indent="-225425"/>
            <a:r>
              <a:rPr lang="cy-GB" sz="2400" b="0" dirty="0">
                <a:solidFill>
                  <a:schemeClr val="tx2"/>
                </a:solidFill>
              </a:rPr>
              <a:t>- </a:t>
            </a:r>
            <a:r>
              <a:rPr lang="cy-GB" sz="2400" b="0" dirty="0">
                <a:solidFill>
                  <a:schemeClr val="tx1"/>
                </a:solidFill>
              </a:rPr>
              <a:t>Sut gallen nhw fod yn teimlo?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Picture 2" descr="\\redcross.org.uk\public\Users-IBM\emcleish\My Pictures\Int\18.jpg">
            <a:extLst>
              <a:ext uri="{FF2B5EF4-FFF2-40B4-BE49-F238E27FC236}">
                <a16:creationId xmlns:a16="http://schemas.microsoft.com/office/drawing/2014/main" id="{52CE5AA4-3907-46A9-9163-8AAC87146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t="692" r="-1" b="692"/>
          <a:stretch/>
        </p:blipFill>
        <p:spPr bwMode="auto">
          <a:xfrm>
            <a:off x="1875644" y="3448922"/>
            <a:ext cx="4664436" cy="31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:\Downloads\RS11139_uk-866-334-scr.jpg">
            <a:extLst>
              <a:ext uri="{FF2B5EF4-FFF2-40B4-BE49-F238E27FC236}">
                <a16:creationId xmlns:a16="http://schemas.microsoft.com/office/drawing/2014/main" id="{4BDFAEF9-2CAA-4780-89FC-D559B94B0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3670"/>
          <a:stretch/>
        </p:blipFill>
        <p:spPr bwMode="auto">
          <a:xfrm>
            <a:off x="478644" y="735030"/>
            <a:ext cx="4529199" cy="30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:\Downloads\V-P-SY-E-00809.JPG">
            <a:extLst>
              <a:ext uri="{FF2B5EF4-FFF2-40B4-BE49-F238E27FC236}">
                <a16:creationId xmlns:a16="http://schemas.microsoft.com/office/drawing/2014/main" id="{D7B4F550-6483-4A82-A5A5-C4FF439D3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20" y="3448920"/>
            <a:ext cx="4658001" cy="31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BC219CCF-9970-45D3-8281-3BEBA985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164048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2A59D4-BA9B-44D8-B458-79CB95CA2CA9}"/>
              </a:ext>
            </a:extLst>
          </p:cNvPr>
          <p:cNvSpPr/>
          <p:nvPr/>
        </p:nvSpPr>
        <p:spPr>
          <a:xfrm rot="5340000">
            <a:off x="8208757" y="1673275"/>
            <a:ext cx="182112" cy="4868168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548680"/>
            <a:ext cx="8902368" cy="5175464"/>
          </a:xfrm>
        </p:spPr>
        <p:txBody>
          <a:bodyPr wrap="square" lIns="0" tIns="0" rIns="0" bIns="0" anchor="t">
            <a:noAutofit/>
          </a:bodyPr>
          <a:lstStyle/>
          <a:p>
            <a:r>
              <a:rPr lang="cy-GB" spc="-150" dirty="0">
                <a:latin typeface="HelveticaNeueLT Pro 65 Md"/>
              </a:rPr>
              <a:t>Sut mae’r Groes Goch Brydeinig </a:t>
            </a:r>
            <a:br>
              <a:rPr lang="cy-GB" spc="-150" dirty="0">
                <a:latin typeface="HelveticaNeueLT Pro 65 Md"/>
              </a:rPr>
            </a:br>
            <a:r>
              <a:rPr lang="cy-GB" spc="-150" dirty="0">
                <a:latin typeface="HelveticaNeueLT Pro 65 Md"/>
              </a:rPr>
              <a:t>yn dangos grym caredigrwydd?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6A0A5D-B7CC-4CF4-B22A-11D845DF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8955" y="3988459"/>
            <a:ext cx="2110506" cy="21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46723" y="1014760"/>
            <a:ext cx="4357643" cy="4267201"/>
          </a:xfrm>
        </p:spPr>
        <p:txBody>
          <a:bodyPr/>
          <a:lstStyle/>
          <a:p>
            <a:pPr marL="225425" indent="-225425"/>
            <a:r>
              <a:rPr lang="cy-GB" sz="2400" dirty="0">
                <a:solidFill>
                  <a:schemeClr val="tx2"/>
                </a:solidFill>
              </a:rPr>
              <a:t>- </a:t>
            </a:r>
            <a:r>
              <a:rPr lang="cy-GB" sz="2400" dirty="0">
                <a:solidFill>
                  <a:schemeClr val="tx1"/>
                </a:solidFill>
              </a:rPr>
              <a:t>Mae’r Groes Goch </a:t>
            </a:r>
            <a:r>
              <a:rPr lang="cy-GB" dirty="0"/>
              <a:t>yn cefnogi pobl y mae angen help arnynt gartref neu bobl a all fod yn unig.</a:t>
            </a:r>
          </a:p>
          <a:p>
            <a:pPr lvl="2"/>
            <a:endParaRPr lang="en-GB" sz="2400" b="0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3" name="Picture 12" descr="Y Cysylltwr Cymunedol Nazia Rehman wrth ei gwaith">
            <a:extLst>
              <a:ext uri="{FF2B5EF4-FFF2-40B4-BE49-F238E27FC236}">
                <a16:creationId xmlns:a16="http://schemas.microsoft.com/office/drawing/2014/main" id="{B0A4EEBF-2628-43B9-8B95-B4D6810A5A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2" y="1021609"/>
            <a:ext cx="6814202" cy="4623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E9C9F4-AE33-4614-9554-7B5B20FF6D76}"/>
              </a:ext>
            </a:extLst>
          </p:cNvPr>
          <p:cNvSpPr/>
          <p:nvPr/>
        </p:nvSpPr>
        <p:spPr>
          <a:xfrm>
            <a:off x="321997" y="5733007"/>
            <a:ext cx="36199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400">
                <a:solidFill>
                  <a:srgbClr val="373737"/>
                </a:solidFill>
                <a:latin typeface="ArialMT"/>
              </a:rPr>
              <a:t>Cydnabyddiaeth ffotograff: Percy Dean/Y Groes Goch Brydeinig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39F1B131-3FAD-4561-88E2-30841702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322335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9776" y="1032647"/>
            <a:ext cx="4357643" cy="4267201"/>
          </a:xfrm>
        </p:spPr>
        <p:txBody>
          <a:bodyPr/>
          <a:lstStyle/>
          <a:p>
            <a:pPr marL="225425" indent="-225425" fontAlgn="t"/>
            <a:r>
              <a:rPr lang="cy-GB" sz="2400" dirty="0">
                <a:solidFill>
                  <a:schemeClr val="tx2"/>
                </a:solidFill>
              </a:rPr>
              <a:t>- </a:t>
            </a:r>
            <a:r>
              <a:rPr lang="cy-GB" dirty="0"/>
              <a:t>Mae’r Groes Goch yn cefnogi ffoaduriaid a cheiswyr lloches. Gall </a:t>
            </a:r>
            <a:br>
              <a:rPr lang="cy-GB" dirty="0"/>
            </a:br>
            <a:r>
              <a:rPr lang="cy-GB" dirty="0"/>
              <a:t>y rhain fod yn bobl sydd wedi gorfod gadael eu cartrefi oherwydd trafferthion fel rhyfel. Rydyn ni hefyd yn helpu pobl i ddod o hyd i’w teuluoedd os ydynt wedi cael eu gwahanu. </a:t>
            </a:r>
          </a:p>
          <a:p>
            <a:pPr lvl="2"/>
            <a:endParaRPr lang="en-GB" sz="2400" b="0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 descr="Rhagolwg sgrin lawn">
            <a:extLst>
              <a:ext uri="{FF2B5EF4-FFF2-40B4-BE49-F238E27FC236}">
                <a16:creationId xmlns:a16="http://schemas.microsoft.com/office/drawing/2014/main" id="{73391839-B6EC-4D62-8970-B65303E537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0" y="1034390"/>
            <a:ext cx="6846487" cy="4620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72AEDE-9412-4EBB-9B78-1E8E3A59F998}"/>
              </a:ext>
            </a:extLst>
          </p:cNvPr>
          <p:cNvSpPr/>
          <p:nvPr/>
        </p:nvSpPr>
        <p:spPr>
          <a:xfrm>
            <a:off x="299638" y="5723607"/>
            <a:ext cx="4067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400">
                <a:solidFill>
                  <a:srgbClr val="373737"/>
                </a:solidFill>
                <a:latin typeface="ArialMT"/>
              </a:rPr>
              <a:t>Cydnabyddiaeth ffotograff: Claudia Leisinger/Y Groes Goch Brydeinig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EA9A204E-4302-453E-8A31-D85B0CC0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301050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15982" y="1127649"/>
            <a:ext cx="4047199" cy="4267201"/>
          </a:xfrm>
        </p:spPr>
        <p:txBody>
          <a:bodyPr/>
          <a:lstStyle/>
          <a:p>
            <a:pPr marL="225425" indent="-225425"/>
            <a:r>
              <a:rPr lang="cy-GB" sz="2400" dirty="0">
                <a:solidFill>
                  <a:schemeClr val="tx2"/>
                </a:solidFill>
              </a:rPr>
              <a:t>- </a:t>
            </a:r>
            <a:r>
              <a:rPr lang="cy-GB" dirty="0"/>
              <a:t>Mae’r Groes Goch Brydeinig yn gweithio gyda chymdeithasau eraill y Groes Goch </a:t>
            </a:r>
            <a:br>
              <a:rPr lang="cy-GB" dirty="0"/>
            </a:br>
            <a:r>
              <a:rPr lang="cy-GB" dirty="0"/>
              <a:t>a’r Cilgant Coch ledled </a:t>
            </a:r>
            <a:br>
              <a:rPr lang="cy-GB" dirty="0"/>
            </a:br>
            <a:r>
              <a:rPr lang="cy-GB" dirty="0"/>
              <a:t>y byd er mwyn helpu </a:t>
            </a:r>
            <a:br>
              <a:rPr lang="cy-GB" dirty="0"/>
            </a:br>
            <a:r>
              <a:rPr lang="cy-GB" dirty="0"/>
              <a:t>pobl y mae brwydro yn digwydd yn eu gwlad. Rydyn ni’n eu cefnogi drwy roi pethau fel bwyd, dŵr a gofal </a:t>
            </a:r>
            <a:br>
              <a:rPr lang="cy-GB" dirty="0"/>
            </a:br>
            <a:r>
              <a:rPr lang="cy-GB" dirty="0"/>
              <a:t>iechyd iddyn nhw.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3313" y="6754089"/>
            <a:ext cx="542925" cy="138498"/>
          </a:xfrm>
        </p:spPr>
        <p:txBody>
          <a:bodyPr/>
          <a:lstStyle/>
          <a:p>
            <a:fld id="{89C05411-F5C4-44D6-90F3-776F9193555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 descr="Rhagolwg sgrin lawn">
            <a:extLst>
              <a:ext uri="{FF2B5EF4-FFF2-40B4-BE49-F238E27FC236}">
                <a16:creationId xmlns:a16="http://schemas.microsoft.com/office/drawing/2014/main" id="{596C10D3-F742-45F8-8BE6-ED68543165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3" y="1132088"/>
            <a:ext cx="7491536" cy="4442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6543A5-55E4-47A3-B702-620EBFFDB694}"/>
              </a:ext>
            </a:extLst>
          </p:cNvPr>
          <p:cNvSpPr/>
          <p:nvPr/>
        </p:nvSpPr>
        <p:spPr>
          <a:xfrm>
            <a:off x="211264" y="5690096"/>
            <a:ext cx="422429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/>
              <a:t>Cydnabyddiaeth ffotograff: Alicia Melville-Smith / Y Groes Goch Brydeinig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620A6854-9424-47AB-9F49-276E8748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1038394430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BA7B67-ECFD-42CB-8209-0156DC553F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15D11D-8042-45B3-AC66-3B949001A12D}">
  <ds:schemaRefs>
    <ds:schemaRef ds:uri="http://schemas.microsoft.com/office/2006/metadata/properties"/>
    <ds:schemaRef ds:uri="http://schemas.microsoft.com/office/infopath/2007/PartnerControls"/>
    <ds:schemaRef ds:uri="7aff5d3a-ac69-412e-8e86-2dc83d63a9de"/>
  </ds:schemaRefs>
</ds:datastoreItem>
</file>

<file path=customXml/itemProps3.xml><?xml version="1.0" encoding="utf-8"?>
<ds:datastoreItem xmlns:ds="http://schemas.openxmlformats.org/officeDocument/2006/customXml" ds:itemID="{DEA1E6AC-2059-4829-9F48-2CCFE66E6F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2218-eb8c-44f0-b50d-d57756f492cd"/>
    <ds:schemaRef ds:uri="7aff5d3a-ac69-412e-8e86-2dc83d63a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Primary_BRC_FirstAid_PowerPoint</Template>
  <TotalTime>11</TotalTime>
  <Words>831</Words>
  <Application>Microsoft Office PowerPoint</Application>
  <PresentationFormat>Widescreen</PresentationFormat>
  <Paragraphs>86</Paragraphs>
  <Slides>11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Red Cross FA V1</vt:lpstr>
      <vt:lpstr>Cyflwyniad i’r Groes Goch Brydeinig.</vt:lpstr>
      <vt:lpstr>Cyflwyniad i’r Groes Goch Brydeinig</vt:lpstr>
      <vt:lpstr>Cyflwyniad i’r Groes Goch Brydeinig</vt:lpstr>
      <vt:lpstr>Cyflwyniad i’r Groes Goch Brydeinig</vt:lpstr>
      <vt:lpstr>Cyflwyniad i’r Groes Goch Brydeinig</vt:lpstr>
      <vt:lpstr>Sut mae’r Groes Goch Brydeinig  yn dangos grym caredigrwydd?</vt:lpstr>
      <vt:lpstr>Cyflwyniad i’r Groes Goch Brydeinig</vt:lpstr>
      <vt:lpstr>Cyflwyniad i’r Groes Goch Brydeinig</vt:lpstr>
      <vt:lpstr>Cyflwyniad i’r Groes Goch Brydeinig</vt:lpstr>
      <vt:lpstr>Cyflwyniad i’r Groes Goch Brydeinig</vt:lpstr>
      <vt:lpstr>Cyflwyniad i’r Groes Goch Brydeinig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Primary.</dc:title>
  <dc:creator>Pippa Ward</dc:creator>
  <cp:lastModifiedBy>Dafydd Williams</cp:lastModifiedBy>
  <cp:revision>5</cp:revision>
  <dcterms:created xsi:type="dcterms:W3CDTF">2019-11-07T09:43:50Z</dcterms:created>
  <dcterms:modified xsi:type="dcterms:W3CDTF">2023-11-16T09:47:41Z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9" name="TaxCatchAll">
    <vt:lpwstr/>
  </property>
  <property fmtid="{D5CDD505-2E9C-101B-9397-08002B2CF9AE}" pid="10" name="b5bd0e747d9243cdba6014139b7d7e8a">
    <vt:lpwstr/>
  </property>
  <property fmtid="{D5CDD505-2E9C-101B-9397-08002B2CF9AE}" pid="11" name="BRC_x002d_Classification">
    <vt:lpwstr/>
  </property>
  <property fmtid="{D5CDD505-2E9C-101B-9397-08002B2CF9AE}" pid="12" name="BRC-Classification">
    <vt:lpwstr/>
  </property>
</Properties>
</file>