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changesInfos/changesInfo1.xml" ContentType="application/vnd.ms-powerpoint.changesinfo+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4"/>
  </p:notesMasterIdLst>
  <p:sldIdLst>
    <p:sldId id="295" r:id="rId2"/>
    <p:sldId id="305" r:id="rId3"/>
    <p:sldId id="327" r:id="rId4"/>
    <p:sldId id="328" r:id="rId5"/>
    <p:sldId id="329" r:id="rId6"/>
    <p:sldId id="330" r:id="rId7"/>
    <p:sldId id="331" r:id="rId8"/>
    <p:sldId id="332" r:id="rId9"/>
    <p:sldId id="333" r:id="rId10"/>
    <p:sldId id="334" r:id="rId11"/>
    <p:sldId id="335" r:id="rId12"/>
    <p:sldId id="336" r:id="rId13"/>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17" d="100"/>
          <a:sy n="117" d="100"/>
        </p:scale>
        <p:origin x="808" y="168"/>
      </p:cViewPr>
      <p:guideLst/>
    </p:cSldViewPr>
  </p:slideViewPr>
  <p:notesTextViewPr>
    <p:cViewPr>
      <p:scale>
        <a:sx n="100" d="100"/>
        <a:sy n="100" d="100"/>
      </p:scale>
      <p:origin x="0" y="0"/>
    </p:cViewPr>
  </p:notesTextViewPr>
  <p:sorterViewPr>
    <p:cViewPr>
      <p:scale>
        <a:sx n="1" d="2"/>
        <a:sy n="1" d="2"/>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Gaunt" userId="a60fdbe9-3125-4e3e-aebb-0d7b9485f81e" providerId="ADAL" clId="{55848F05-E8D3-4C66-A123-EF8E50D1C489}"/>
    <pc:docChg chg="modSld">
      <pc:chgData name="Katie Gaunt" userId="a60fdbe9-3125-4e3e-aebb-0d7b9485f81e" providerId="ADAL" clId="{55848F05-E8D3-4C66-A123-EF8E50D1C489}" dt="2021-06-29T09:49:37.859" v="0" actId="120"/>
      <pc:docMkLst>
        <pc:docMk/>
      </pc:docMkLst>
      <pc:sldChg chg="modSp mod">
        <pc:chgData name="Katie Gaunt" userId="a60fdbe9-3125-4e3e-aebb-0d7b9485f81e" providerId="ADAL" clId="{55848F05-E8D3-4C66-A123-EF8E50D1C489}" dt="2021-06-29T09:49:37.859" v="0" actId="120"/>
        <pc:sldMkLst>
          <pc:docMk/>
          <pc:sldMk cId="109093800" sldId="305"/>
        </pc:sldMkLst>
        <pc:spChg chg="mod">
          <ac:chgData name="Katie Gaunt" userId="a60fdbe9-3125-4e3e-aebb-0d7b9485f81e" providerId="ADAL" clId="{55848F05-E8D3-4C66-A123-EF8E50D1C489}" dt="2021-06-29T09:49:37.859" v="0" actId="120"/>
          <ac:spMkLst>
            <pc:docMk/>
            <pc:sldMk cId="109093800" sldId="305"/>
            <ac:spMk id="4" creationId="{E327DA7F-CAA1-407B-B346-B9366A20FCF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05/01/2024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726540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494269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560292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96599"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cxnSp>
        <p:nvCxnSpPr>
          <p:cNvPr id="4" name="Straight Connector 3">
            <a:extLst>
              <a:ext uri="{FF2B5EF4-FFF2-40B4-BE49-F238E27FC236}">
                <a16:creationId xmlns:a16="http://schemas.microsoft.com/office/drawing/2014/main" id="{370A44AF-4ADB-E873-41A2-49A0D4FFB0B3}"/>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Graphic 82">
            <a:extLst>
              <a:ext uri="{FF2B5EF4-FFF2-40B4-BE49-F238E27FC236}">
                <a16:creationId xmlns:a16="http://schemas.microsoft.com/office/drawing/2014/main" id="{8B884617-7B4C-181D-0CF5-39E98CEF303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127BA28F-E80C-B12A-CC20-97E52A866AC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7" name="object 53">
            <a:extLst>
              <a:ext uri="{FF2B5EF4-FFF2-40B4-BE49-F238E27FC236}">
                <a16:creationId xmlns:a16="http://schemas.microsoft.com/office/drawing/2014/main" id="{2BA40E7C-2010-446F-AC6F-A578FB76A87D}"/>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8" name="Graphic 12">
            <a:extLst>
              <a:ext uri="{FF2B5EF4-FFF2-40B4-BE49-F238E27FC236}">
                <a16:creationId xmlns:a16="http://schemas.microsoft.com/office/drawing/2014/main" id="{C74E861F-1A53-7F92-A0F0-A18DD76F0AC7}"/>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BADDEA"/>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Secondary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4" name="Graphic 83">
            <a:extLst>
              <a:ext uri="{FF2B5EF4-FFF2-40B4-BE49-F238E27FC236}">
                <a16:creationId xmlns:a16="http://schemas.microsoft.com/office/drawing/2014/main" id="{9AF4B3A7-81F0-1058-2F00-C1C856A74E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3179611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BADDEA"/>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Educator</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4" name="Graphic 83">
            <a:extLst>
              <a:ext uri="{FF2B5EF4-FFF2-40B4-BE49-F238E27FC236}">
                <a16:creationId xmlns:a16="http://schemas.microsoft.com/office/drawing/2014/main" id="{5FF92CF8-08C9-E737-2E09-20E25DFFA24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122211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96599"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cxnSp>
        <p:nvCxnSpPr>
          <p:cNvPr id="4" name="Straight Connector 3">
            <a:extLst>
              <a:ext uri="{FF2B5EF4-FFF2-40B4-BE49-F238E27FC236}">
                <a16:creationId xmlns:a16="http://schemas.microsoft.com/office/drawing/2014/main" id="{781ACB36-BE5A-6469-0467-813EA6317174}"/>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Graphic 82">
            <a:extLst>
              <a:ext uri="{FF2B5EF4-FFF2-40B4-BE49-F238E27FC236}">
                <a16:creationId xmlns:a16="http://schemas.microsoft.com/office/drawing/2014/main" id="{67601C3A-9F18-5FC1-5AB0-42090CDAC3A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3C407A4B-5B64-BAB8-7C96-A00DEC8D550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7" name="object 53">
            <a:extLst>
              <a:ext uri="{FF2B5EF4-FFF2-40B4-BE49-F238E27FC236}">
                <a16:creationId xmlns:a16="http://schemas.microsoft.com/office/drawing/2014/main" id="{3473B6A0-3E4F-FB6C-64F0-D27E4B0AB64A}"/>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8" name="Graphic 12">
            <a:extLst>
              <a:ext uri="{FF2B5EF4-FFF2-40B4-BE49-F238E27FC236}">
                <a16:creationId xmlns:a16="http://schemas.microsoft.com/office/drawing/2014/main" id="{F9673F36-EB4B-BD5D-4D8D-ADFA29B9387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Secondary</a:t>
            </a:r>
            <a:r>
              <a:rPr sz="3300" b="1" spc="0" baseline="0" dirty="0">
                <a:solidFill>
                  <a:srgbClr val="EE2A24"/>
                </a:solidFill>
                <a:latin typeface="+mj-lt"/>
                <a:cs typeface="Arial"/>
              </a:rPr>
              <a:t>.</a:t>
            </a:r>
            <a:endParaRPr sz="3300" spc="0" baseline="0" dirty="0">
              <a:latin typeface="+mj-lt"/>
              <a:cs typeface="Arial"/>
            </a:endParaRPr>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cxnSp>
        <p:nvCxnSpPr>
          <p:cNvPr id="2" name="Straight Connector 1">
            <a:extLst>
              <a:ext uri="{FF2B5EF4-FFF2-40B4-BE49-F238E27FC236}">
                <a16:creationId xmlns:a16="http://schemas.microsoft.com/office/drawing/2014/main" id="{61FDB259-EC96-2CFD-CCD2-CCC20A76C490}"/>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phic 83">
            <a:extLst>
              <a:ext uri="{FF2B5EF4-FFF2-40B4-BE49-F238E27FC236}">
                <a16:creationId xmlns:a16="http://schemas.microsoft.com/office/drawing/2014/main" id="{3CD662EC-595B-6DE8-BA02-DEF1710444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2649723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cxnSp>
        <p:nvCxnSpPr>
          <p:cNvPr id="2" name="Straight Connector 1">
            <a:extLst>
              <a:ext uri="{FF2B5EF4-FFF2-40B4-BE49-F238E27FC236}">
                <a16:creationId xmlns:a16="http://schemas.microsoft.com/office/drawing/2014/main" id="{7B05EA2B-1904-2D89-44F4-89DBDE3C8094}"/>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phic 83">
            <a:extLst>
              <a:ext uri="{FF2B5EF4-FFF2-40B4-BE49-F238E27FC236}">
                <a16:creationId xmlns:a16="http://schemas.microsoft.com/office/drawing/2014/main" id="{93C3F7C2-C1EE-4718-C86F-C41562816B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5" name="object 53">
            <a:extLst>
              <a:ext uri="{FF2B5EF4-FFF2-40B4-BE49-F238E27FC236}">
                <a16:creationId xmlns:a16="http://schemas.microsoft.com/office/drawing/2014/main" id="{F251860B-FFE2-EBAA-F8B2-24C7423085E7}"/>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6" name="Graphic 12">
            <a:extLst>
              <a:ext uri="{FF2B5EF4-FFF2-40B4-BE49-F238E27FC236}">
                <a16:creationId xmlns:a16="http://schemas.microsoft.com/office/drawing/2014/main" id="{61CCEBB9-96D7-11BD-C9D1-2D801D2423D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96600"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pic>
        <p:nvPicPr>
          <p:cNvPr id="5" name="Graphic 82">
            <a:extLst>
              <a:ext uri="{FF2B5EF4-FFF2-40B4-BE49-F238E27FC236}">
                <a16:creationId xmlns:a16="http://schemas.microsoft.com/office/drawing/2014/main" id="{7E7E6E5F-19A3-DDFC-A850-3431B3AD13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AF1A97D4-3CCC-EC8A-0E02-1E876CAEFA2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Sk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96599" cy="3171825"/>
          </a:xfrm>
          <a:prstGeom prst="rect">
            <a:avLst/>
          </a:prstGeom>
          <a:solidFill>
            <a:srgbClr val="BAD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cxnSp>
        <p:nvCxnSpPr>
          <p:cNvPr id="4" name="Straight Connector 3">
            <a:extLst>
              <a:ext uri="{FF2B5EF4-FFF2-40B4-BE49-F238E27FC236}">
                <a16:creationId xmlns:a16="http://schemas.microsoft.com/office/drawing/2014/main" id="{003BCE2F-EC03-7125-355E-403F2D0F1E9F}"/>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Graphic 82">
            <a:extLst>
              <a:ext uri="{FF2B5EF4-FFF2-40B4-BE49-F238E27FC236}">
                <a16:creationId xmlns:a16="http://schemas.microsoft.com/office/drawing/2014/main" id="{9E043E85-E571-029F-9427-150C19996E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9E32CDAB-66D9-A51E-D005-AD324AE0C61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7" name="object 53">
            <a:extLst>
              <a:ext uri="{FF2B5EF4-FFF2-40B4-BE49-F238E27FC236}">
                <a16:creationId xmlns:a16="http://schemas.microsoft.com/office/drawing/2014/main" id="{BE7CBDC2-F03A-A1AA-1902-A7253160CA18}"/>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8" name="Graphic 12">
            <a:extLst>
              <a:ext uri="{FF2B5EF4-FFF2-40B4-BE49-F238E27FC236}">
                <a16:creationId xmlns:a16="http://schemas.microsoft.com/office/drawing/2014/main" id="{1D85BC9E-069F-8006-C1F1-6A4FA82A499D}"/>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304057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Sky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96599" cy="3171825"/>
          </a:xfrm>
          <a:prstGeom prst="rect">
            <a:avLst/>
          </a:prstGeom>
          <a:solidFill>
            <a:srgbClr val="BAD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5" name="Picture Placeholder 4">
            <a:extLst>
              <a:ext uri="{FF2B5EF4-FFF2-40B4-BE49-F238E27FC236}">
                <a16:creationId xmlns:a16="http://schemas.microsoft.com/office/drawing/2014/main" id="{742CC93B-4973-47B0-86ED-083E23021FAE}"/>
              </a:ext>
            </a:extLst>
          </p:cNvPr>
          <p:cNvSpPr>
            <a:spLocks noGrp="1"/>
          </p:cNvSpPr>
          <p:nvPr>
            <p:ph type="pic" sz="quarter" idx="11"/>
          </p:nvPr>
        </p:nvSpPr>
        <p:spPr>
          <a:xfrm>
            <a:off x="6192838" y="3429000"/>
            <a:ext cx="5613400" cy="3043238"/>
          </a:xfrm>
        </p:spPr>
        <p:txBody>
          <a:bodyPr anchor="ctr">
            <a:noAutofit/>
          </a:bodyPr>
          <a:lstStyle>
            <a:lvl1pPr algn="ctr">
              <a:defRPr/>
            </a:lvl1pPr>
          </a:lstStyle>
          <a:p>
            <a:r>
              <a:rPr lang="en-US"/>
              <a:t>Click icon to add picture</a:t>
            </a:r>
            <a:endParaRPr lang="en-GB"/>
          </a:p>
        </p:txBody>
      </p:sp>
      <p:pic>
        <p:nvPicPr>
          <p:cNvPr id="6" name="Graphic 82">
            <a:extLst>
              <a:ext uri="{FF2B5EF4-FFF2-40B4-BE49-F238E27FC236}">
                <a16:creationId xmlns:a16="http://schemas.microsoft.com/office/drawing/2014/main" id="{7F8F82D7-EC02-0AFF-7597-BCE8C91C23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spTree>
    <p:extLst>
      <p:ext uri="{BB962C8B-B14F-4D97-AF65-F5344CB8AC3E}">
        <p14:creationId xmlns:p14="http://schemas.microsoft.com/office/powerpoint/2010/main" val="116344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5" r:id="rId4"/>
    <p:sldLayoutId id="2147483680" r:id="rId5"/>
    <p:sldLayoutId id="2147483681" r:id="rId6"/>
    <p:sldLayoutId id="2147483684" r:id="rId7"/>
    <p:sldLayoutId id="2147483686" r:id="rId8"/>
    <p:sldLayoutId id="2147483688" r:id="rId9"/>
    <p:sldLayoutId id="2147483689" r:id="rId10"/>
    <p:sldLayoutId id="2147483690" r:id="rId11"/>
    <p:sldLayoutId id="2147483687" r:id="rId12"/>
    <p:sldLayoutId id="2147483691" r:id="rId13"/>
    <p:sldLayoutId id="2147483692" r:id="rId14"/>
    <p:sldLayoutId id="2147483693" r:id="rId15"/>
    <p:sldLayoutId id="2147483694" r:id="rId16"/>
    <p:sldLayoutId id="2147483685" r:id="rId17"/>
    <p:sldLayoutId id="2147483696" r:id="rId18"/>
    <p:sldLayoutId id="2147483701" r:id="rId19"/>
    <p:sldLayoutId id="2147483698" r:id="rId20"/>
    <p:sldLayoutId id="2147483699" r:id="rId21"/>
    <p:sldLayoutId id="2147483671" r:id="rId22"/>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p:txBody>
          <a:bodyPr/>
          <a:lstStyle/>
          <a:p>
            <a:r>
              <a:rPr lang="cy-GB" spc="-300" dirty="0"/>
              <a:t>Dewis helpu</a:t>
            </a:r>
            <a:r>
              <a:rPr lang="cy-GB" spc="-300" dirty="0">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p:txBody>
          <a:bodyPr/>
          <a:lstStyle/>
          <a:p>
            <a:r>
              <a:rPr lang="cy-GB" dirty="0"/>
              <a:t>Helpu eraill</a:t>
            </a:r>
          </a:p>
          <a:p>
            <a:r>
              <a:rPr lang="cy-GB" dirty="0"/>
              <a:t>Hyrwyddwyr Cymorth Cyntaf</a:t>
            </a:r>
          </a:p>
          <a:p>
            <a:endParaRPr lang="en-GB" dirty="0"/>
          </a:p>
        </p:txBody>
      </p:sp>
      <p:grpSp>
        <p:nvGrpSpPr>
          <p:cNvPr id="8" name="Group 7">
            <a:extLst>
              <a:ext uri="{FF2B5EF4-FFF2-40B4-BE49-F238E27FC236}">
                <a16:creationId xmlns:a16="http://schemas.microsoft.com/office/drawing/2014/main" id="{D4BFD335-38A9-48FA-AC7D-79466DD072C3}"/>
              </a:ext>
            </a:extLst>
          </p:cNvPr>
          <p:cNvGrpSpPr/>
          <p:nvPr/>
        </p:nvGrpSpPr>
        <p:grpSpPr>
          <a:xfrm rot="15750683">
            <a:off x="5032133" y="3355291"/>
            <a:ext cx="954859" cy="1451362"/>
            <a:chOff x="5127674" y="3905746"/>
            <a:chExt cx="954859" cy="1451362"/>
          </a:xfrm>
        </p:grpSpPr>
        <p:sp>
          <p:nvSpPr>
            <p:cNvPr id="23" name="object 31">
              <a:extLst>
                <a:ext uri="{FF2B5EF4-FFF2-40B4-BE49-F238E27FC236}">
                  <a16:creationId xmlns:a16="http://schemas.microsoft.com/office/drawing/2014/main" id="{24C67EB4-4035-4D26-A884-3780AD55EBD9}"/>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24" name="object 32">
              <a:extLst>
                <a:ext uri="{FF2B5EF4-FFF2-40B4-BE49-F238E27FC236}">
                  <a16:creationId xmlns:a16="http://schemas.microsoft.com/office/drawing/2014/main" id="{B9C8A5D7-F345-4950-8020-41EE8F0BFE8A}"/>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grpSp>
        <p:nvGrpSpPr>
          <p:cNvPr id="5" name="Graphic 14">
            <a:extLst>
              <a:ext uri="{FF2B5EF4-FFF2-40B4-BE49-F238E27FC236}">
                <a16:creationId xmlns:a16="http://schemas.microsoft.com/office/drawing/2014/main" id="{DD69BC53-6EBA-4086-A89E-A1B1E5DBF1C7}"/>
              </a:ext>
            </a:extLst>
          </p:cNvPr>
          <p:cNvGrpSpPr/>
          <p:nvPr/>
        </p:nvGrpSpPr>
        <p:grpSpPr>
          <a:xfrm>
            <a:off x="9264352" y="1928840"/>
            <a:ext cx="1857375" cy="857250"/>
            <a:chOff x="8689896" y="1918041"/>
            <a:chExt cx="1857375" cy="857250"/>
          </a:xfrm>
        </p:grpSpPr>
        <p:sp>
          <p:nvSpPr>
            <p:cNvPr id="6" name="Freeform: Shape 5">
              <a:extLst>
                <a:ext uri="{FF2B5EF4-FFF2-40B4-BE49-F238E27FC236}">
                  <a16:creationId xmlns:a16="http://schemas.microsoft.com/office/drawing/2014/main" id="{84EE51C8-3EB2-437B-A4E1-C9F643E9A855}"/>
                </a:ext>
              </a:extLst>
            </p:cNvPr>
            <p:cNvSpPr/>
            <p:nvPr/>
          </p:nvSpPr>
          <p:spPr>
            <a:xfrm>
              <a:off x="8689571" y="1918318"/>
              <a:ext cx="1857375" cy="847725"/>
            </a:xfrm>
            <a:custGeom>
              <a:avLst/>
              <a:gdLst>
                <a:gd name="connsiteX0" fmla="*/ 1833983 w 1857375"/>
                <a:gd name="connsiteY0" fmla="*/ 787440 h 847725"/>
                <a:gd name="connsiteX1" fmla="*/ 1850937 w 1857375"/>
                <a:gd name="connsiteY1" fmla="*/ 780011 h 847725"/>
                <a:gd name="connsiteX2" fmla="*/ 1851699 w 1857375"/>
                <a:gd name="connsiteY2" fmla="*/ 778391 h 847725"/>
                <a:gd name="connsiteX3" fmla="*/ 1853414 w 1857375"/>
                <a:gd name="connsiteY3" fmla="*/ 699143 h 847725"/>
                <a:gd name="connsiteX4" fmla="*/ 1841412 w 1857375"/>
                <a:gd name="connsiteY4" fmla="*/ 681332 h 847725"/>
                <a:gd name="connsiteX5" fmla="*/ 1713111 w 1857375"/>
                <a:gd name="connsiteY5" fmla="*/ 676283 h 847725"/>
                <a:gd name="connsiteX6" fmla="*/ 1454412 w 1857375"/>
                <a:gd name="connsiteY6" fmla="*/ 680951 h 847725"/>
                <a:gd name="connsiteX7" fmla="*/ 1349637 w 1857375"/>
                <a:gd name="connsiteY7" fmla="*/ 681617 h 847725"/>
                <a:gd name="connsiteX8" fmla="*/ 1281438 w 1857375"/>
                <a:gd name="connsiteY8" fmla="*/ 682951 h 847725"/>
                <a:gd name="connsiteX9" fmla="*/ 1269150 w 1857375"/>
                <a:gd name="connsiteY9" fmla="*/ 684951 h 847725"/>
                <a:gd name="connsiteX10" fmla="*/ 1212000 w 1857375"/>
                <a:gd name="connsiteY10" fmla="*/ 688094 h 847725"/>
                <a:gd name="connsiteX11" fmla="*/ 1213239 w 1857375"/>
                <a:gd name="connsiteY11" fmla="*/ 722670 h 847725"/>
                <a:gd name="connsiteX12" fmla="*/ 1179425 w 1857375"/>
                <a:gd name="connsiteY12" fmla="*/ 732195 h 847725"/>
                <a:gd name="connsiteX13" fmla="*/ 1167233 w 1857375"/>
                <a:gd name="connsiteY13" fmla="*/ 687047 h 847725"/>
                <a:gd name="connsiteX14" fmla="*/ 1120941 w 1857375"/>
                <a:gd name="connsiteY14" fmla="*/ 594654 h 847725"/>
                <a:gd name="connsiteX15" fmla="*/ 1111416 w 1857375"/>
                <a:gd name="connsiteY15" fmla="*/ 573699 h 847725"/>
                <a:gd name="connsiteX16" fmla="*/ 1093224 w 1857375"/>
                <a:gd name="connsiteY16" fmla="*/ 535599 h 847725"/>
                <a:gd name="connsiteX17" fmla="*/ 1078365 w 1857375"/>
                <a:gd name="connsiteY17" fmla="*/ 500452 h 847725"/>
                <a:gd name="connsiteX18" fmla="*/ 1049790 w 1857375"/>
                <a:gd name="connsiteY18" fmla="*/ 441587 h 847725"/>
                <a:gd name="connsiteX19" fmla="*/ 1035312 w 1857375"/>
                <a:gd name="connsiteY19" fmla="*/ 409393 h 847725"/>
                <a:gd name="connsiteX20" fmla="*/ 1027692 w 1857375"/>
                <a:gd name="connsiteY20" fmla="*/ 391962 h 847725"/>
                <a:gd name="connsiteX21" fmla="*/ 1021691 w 1857375"/>
                <a:gd name="connsiteY21" fmla="*/ 374055 h 847725"/>
                <a:gd name="connsiteX22" fmla="*/ 994735 w 1857375"/>
                <a:gd name="connsiteY22" fmla="*/ 305666 h 847725"/>
                <a:gd name="connsiteX23" fmla="*/ 988830 w 1857375"/>
                <a:gd name="connsiteY23" fmla="*/ 291950 h 847725"/>
                <a:gd name="connsiteX24" fmla="*/ 960255 w 1857375"/>
                <a:gd name="connsiteY24" fmla="*/ 231561 h 847725"/>
                <a:gd name="connsiteX25" fmla="*/ 947110 w 1857375"/>
                <a:gd name="connsiteY25" fmla="*/ 195842 h 847725"/>
                <a:gd name="connsiteX26" fmla="*/ 938252 w 1857375"/>
                <a:gd name="connsiteY26" fmla="*/ 174506 h 847725"/>
                <a:gd name="connsiteX27" fmla="*/ 909677 w 1857375"/>
                <a:gd name="connsiteY27" fmla="*/ 104021 h 847725"/>
                <a:gd name="connsiteX28" fmla="*/ 860433 w 1857375"/>
                <a:gd name="connsiteY28" fmla="*/ 35060 h 847725"/>
                <a:gd name="connsiteX29" fmla="*/ 800425 w 1857375"/>
                <a:gd name="connsiteY29" fmla="*/ 1628 h 847725"/>
                <a:gd name="connsiteX30" fmla="*/ 739751 w 1857375"/>
                <a:gd name="connsiteY30" fmla="*/ 3056 h 847725"/>
                <a:gd name="connsiteX31" fmla="*/ 667075 w 1857375"/>
                <a:gd name="connsiteY31" fmla="*/ 6485 h 847725"/>
                <a:gd name="connsiteX32" fmla="*/ 59094 w 1857375"/>
                <a:gd name="connsiteY32" fmla="*/ 66398 h 847725"/>
                <a:gd name="connsiteX33" fmla="*/ 11469 w 1857375"/>
                <a:gd name="connsiteY33" fmla="*/ 75923 h 847725"/>
                <a:gd name="connsiteX34" fmla="*/ 5 w 1857375"/>
                <a:gd name="connsiteY34" fmla="*/ 86737 h 847725"/>
                <a:gd name="connsiteX35" fmla="*/ 325 w 1857375"/>
                <a:gd name="connsiteY35" fmla="*/ 89734 h 847725"/>
                <a:gd name="connsiteX36" fmla="*/ 13184 w 1857375"/>
                <a:gd name="connsiteY36" fmla="*/ 134311 h 847725"/>
                <a:gd name="connsiteX37" fmla="*/ 44140 w 1857375"/>
                <a:gd name="connsiteY37" fmla="*/ 234609 h 847725"/>
                <a:gd name="connsiteX38" fmla="*/ 61380 w 1857375"/>
                <a:gd name="connsiteY38" fmla="*/ 304713 h 847725"/>
                <a:gd name="connsiteX39" fmla="*/ 82431 w 1857375"/>
                <a:gd name="connsiteY39" fmla="*/ 387676 h 847725"/>
                <a:gd name="connsiteX40" fmla="*/ 114625 w 1857375"/>
                <a:gd name="connsiteY40" fmla="*/ 499404 h 847725"/>
                <a:gd name="connsiteX41" fmla="*/ 171775 w 1857375"/>
                <a:gd name="connsiteY41" fmla="*/ 688952 h 847725"/>
                <a:gd name="connsiteX42" fmla="*/ 184729 w 1857375"/>
                <a:gd name="connsiteY42" fmla="*/ 737815 h 847725"/>
                <a:gd name="connsiteX43" fmla="*/ 196064 w 1857375"/>
                <a:gd name="connsiteY43" fmla="*/ 778487 h 847725"/>
                <a:gd name="connsiteX44" fmla="*/ 234640 w 1857375"/>
                <a:gd name="connsiteY44" fmla="*/ 807633 h 847725"/>
                <a:gd name="connsiteX45" fmla="*/ 244165 w 1857375"/>
                <a:gd name="connsiteY45" fmla="*/ 808491 h 847725"/>
                <a:gd name="connsiteX46" fmla="*/ 294171 w 1857375"/>
                <a:gd name="connsiteY46" fmla="*/ 813158 h 847725"/>
                <a:gd name="connsiteX47" fmla="*/ 318555 w 1857375"/>
                <a:gd name="connsiteY47" fmla="*/ 815253 h 847725"/>
                <a:gd name="connsiteX48" fmla="*/ 366942 w 1857375"/>
                <a:gd name="connsiteY48" fmla="*/ 820873 h 847725"/>
                <a:gd name="connsiteX49" fmla="*/ 465145 w 1857375"/>
                <a:gd name="connsiteY49" fmla="*/ 823635 h 847725"/>
                <a:gd name="connsiteX50" fmla="*/ 514199 w 1857375"/>
                <a:gd name="connsiteY50" fmla="*/ 827731 h 847725"/>
                <a:gd name="connsiteX51" fmla="*/ 588875 w 1857375"/>
                <a:gd name="connsiteY51" fmla="*/ 829636 h 847725"/>
                <a:gd name="connsiteX52" fmla="*/ 644501 w 1857375"/>
                <a:gd name="connsiteY52" fmla="*/ 834494 h 847725"/>
                <a:gd name="connsiteX53" fmla="*/ 709652 w 1857375"/>
                <a:gd name="connsiteY53" fmla="*/ 838970 h 847725"/>
                <a:gd name="connsiteX54" fmla="*/ 814427 w 1857375"/>
                <a:gd name="connsiteY54" fmla="*/ 841066 h 847725"/>
                <a:gd name="connsiteX55" fmla="*/ 908153 w 1857375"/>
                <a:gd name="connsiteY55" fmla="*/ 847067 h 847725"/>
                <a:gd name="connsiteX56" fmla="*/ 950253 w 1857375"/>
                <a:gd name="connsiteY56" fmla="*/ 849829 h 847725"/>
                <a:gd name="connsiteX57" fmla="*/ 1145897 w 1857375"/>
                <a:gd name="connsiteY57" fmla="*/ 854115 h 84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857375" h="847725">
                  <a:moveTo>
                    <a:pt x="1833983" y="787440"/>
                  </a:moveTo>
                  <a:cubicBezTo>
                    <a:pt x="1839936" y="785709"/>
                    <a:pt x="1845632" y="783211"/>
                    <a:pt x="1850937" y="780011"/>
                  </a:cubicBezTo>
                  <a:cubicBezTo>
                    <a:pt x="1851252" y="779499"/>
                    <a:pt x="1851499" y="778956"/>
                    <a:pt x="1851699" y="778391"/>
                  </a:cubicBezTo>
                  <a:cubicBezTo>
                    <a:pt x="1862977" y="753296"/>
                    <a:pt x="1863596" y="724703"/>
                    <a:pt x="1853414" y="699143"/>
                  </a:cubicBezTo>
                  <a:cubicBezTo>
                    <a:pt x="1850852" y="692354"/>
                    <a:pt x="1846746" y="686255"/>
                    <a:pt x="1841412" y="681332"/>
                  </a:cubicBezTo>
                  <a:cubicBezTo>
                    <a:pt x="1800264" y="670568"/>
                    <a:pt x="1755021" y="673998"/>
                    <a:pt x="1713111" y="676283"/>
                  </a:cubicBezTo>
                  <a:cubicBezTo>
                    <a:pt x="1627386" y="680951"/>
                    <a:pt x="1540803" y="681237"/>
                    <a:pt x="1454412" y="680951"/>
                  </a:cubicBezTo>
                  <a:cubicBezTo>
                    <a:pt x="1419645" y="681903"/>
                    <a:pt x="1384784" y="682570"/>
                    <a:pt x="1349637" y="681617"/>
                  </a:cubicBezTo>
                  <a:cubicBezTo>
                    <a:pt x="1326967" y="680951"/>
                    <a:pt x="1304202" y="682665"/>
                    <a:pt x="1281438" y="682951"/>
                  </a:cubicBezTo>
                  <a:cubicBezTo>
                    <a:pt x="1277266" y="682997"/>
                    <a:pt x="1273122" y="683671"/>
                    <a:pt x="1269150" y="684951"/>
                  </a:cubicBezTo>
                  <a:cubicBezTo>
                    <a:pt x="1250100" y="685649"/>
                    <a:pt x="1231050" y="686697"/>
                    <a:pt x="1212000" y="688094"/>
                  </a:cubicBezTo>
                  <a:cubicBezTo>
                    <a:pt x="1209886" y="699572"/>
                    <a:pt x="1210305" y="711374"/>
                    <a:pt x="1213239" y="722670"/>
                  </a:cubicBezTo>
                  <a:cubicBezTo>
                    <a:pt x="1217049" y="744673"/>
                    <a:pt x="1186092" y="753912"/>
                    <a:pt x="1179425" y="732195"/>
                  </a:cubicBezTo>
                  <a:cubicBezTo>
                    <a:pt x="1174948" y="717622"/>
                    <a:pt x="1171710" y="702096"/>
                    <a:pt x="1167233" y="687047"/>
                  </a:cubicBezTo>
                  <a:cubicBezTo>
                    <a:pt x="1155422" y="663425"/>
                    <a:pt x="1124466" y="601893"/>
                    <a:pt x="1120941" y="594654"/>
                  </a:cubicBezTo>
                  <a:cubicBezTo>
                    <a:pt x="1117417" y="587415"/>
                    <a:pt x="1114750" y="580653"/>
                    <a:pt x="1111416" y="573699"/>
                  </a:cubicBezTo>
                  <a:cubicBezTo>
                    <a:pt x="1105416" y="560936"/>
                    <a:pt x="1098939" y="548458"/>
                    <a:pt x="1093224" y="535599"/>
                  </a:cubicBezTo>
                  <a:cubicBezTo>
                    <a:pt x="1089166" y="523523"/>
                    <a:pt x="1084203" y="511773"/>
                    <a:pt x="1078365" y="500452"/>
                  </a:cubicBezTo>
                  <a:cubicBezTo>
                    <a:pt x="1067354" y="481588"/>
                    <a:pt x="1057800" y="461908"/>
                    <a:pt x="1049790" y="441587"/>
                  </a:cubicBezTo>
                  <a:cubicBezTo>
                    <a:pt x="1044932" y="430919"/>
                    <a:pt x="1040265" y="420156"/>
                    <a:pt x="1035312" y="409393"/>
                  </a:cubicBezTo>
                  <a:cubicBezTo>
                    <a:pt x="1032645" y="403583"/>
                    <a:pt x="1029882" y="397868"/>
                    <a:pt x="1027692" y="391962"/>
                  </a:cubicBezTo>
                  <a:cubicBezTo>
                    <a:pt x="1026006" y="385892"/>
                    <a:pt x="1024005" y="379915"/>
                    <a:pt x="1021691" y="374055"/>
                  </a:cubicBezTo>
                  <a:cubicBezTo>
                    <a:pt x="1010318" y="352273"/>
                    <a:pt x="1001288" y="329349"/>
                    <a:pt x="994735" y="305666"/>
                  </a:cubicBezTo>
                  <a:cubicBezTo>
                    <a:pt x="993182" y="300925"/>
                    <a:pt x="991211" y="296334"/>
                    <a:pt x="988830" y="291950"/>
                  </a:cubicBezTo>
                  <a:cubicBezTo>
                    <a:pt x="979305" y="271852"/>
                    <a:pt x="969780" y="251945"/>
                    <a:pt x="960255" y="231561"/>
                  </a:cubicBezTo>
                  <a:cubicBezTo>
                    <a:pt x="955206" y="220036"/>
                    <a:pt x="951682" y="207749"/>
                    <a:pt x="947110" y="195842"/>
                  </a:cubicBezTo>
                  <a:cubicBezTo>
                    <a:pt x="944443" y="188603"/>
                    <a:pt x="941109" y="181650"/>
                    <a:pt x="938252" y="174506"/>
                  </a:cubicBezTo>
                  <a:cubicBezTo>
                    <a:pt x="929918" y="150545"/>
                    <a:pt x="920381" y="127021"/>
                    <a:pt x="909677" y="104021"/>
                  </a:cubicBezTo>
                  <a:cubicBezTo>
                    <a:pt x="898247" y="77854"/>
                    <a:pt x="881473" y="54365"/>
                    <a:pt x="860433" y="35060"/>
                  </a:cubicBezTo>
                  <a:cubicBezTo>
                    <a:pt x="842145" y="20487"/>
                    <a:pt x="823857" y="6390"/>
                    <a:pt x="800425" y="1628"/>
                  </a:cubicBezTo>
                  <a:cubicBezTo>
                    <a:pt x="780243" y="-947"/>
                    <a:pt x="759789" y="-465"/>
                    <a:pt x="739751" y="3056"/>
                  </a:cubicBezTo>
                  <a:cubicBezTo>
                    <a:pt x="715653" y="5438"/>
                    <a:pt x="690983" y="5342"/>
                    <a:pt x="667075" y="6485"/>
                  </a:cubicBezTo>
                  <a:cubicBezTo>
                    <a:pt x="462573" y="16106"/>
                    <a:pt x="261786" y="42490"/>
                    <a:pt x="59094" y="66398"/>
                  </a:cubicBezTo>
                  <a:cubicBezTo>
                    <a:pt x="42902" y="68398"/>
                    <a:pt x="28233" y="77256"/>
                    <a:pt x="11469" y="75923"/>
                  </a:cubicBezTo>
                  <a:cubicBezTo>
                    <a:pt x="5317" y="75743"/>
                    <a:pt x="184" y="80585"/>
                    <a:pt x="5" y="86737"/>
                  </a:cubicBezTo>
                  <a:cubicBezTo>
                    <a:pt x="-25" y="87746"/>
                    <a:pt x="83" y="88754"/>
                    <a:pt x="325" y="89734"/>
                  </a:cubicBezTo>
                  <a:cubicBezTo>
                    <a:pt x="3524" y="104885"/>
                    <a:pt x="7822" y="119783"/>
                    <a:pt x="13184" y="134311"/>
                  </a:cubicBezTo>
                  <a:cubicBezTo>
                    <a:pt x="26995" y="166696"/>
                    <a:pt x="33567" y="200986"/>
                    <a:pt x="44140" y="234609"/>
                  </a:cubicBezTo>
                  <a:cubicBezTo>
                    <a:pt x="51379" y="257469"/>
                    <a:pt x="55475" y="281377"/>
                    <a:pt x="61380" y="304713"/>
                  </a:cubicBezTo>
                  <a:cubicBezTo>
                    <a:pt x="68334" y="332431"/>
                    <a:pt x="76716" y="359768"/>
                    <a:pt x="82431" y="387676"/>
                  </a:cubicBezTo>
                  <a:cubicBezTo>
                    <a:pt x="90843" y="425548"/>
                    <a:pt x="101595" y="462863"/>
                    <a:pt x="114625" y="499404"/>
                  </a:cubicBezTo>
                  <a:cubicBezTo>
                    <a:pt x="135866" y="561983"/>
                    <a:pt x="154059" y="625420"/>
                    <a:pt x="171775" y="688952"/>
                  </a:cubicBezTo>
                  <a:cubicBezTo>
                    <a:pt x="176442" y="705144"/>
                    <a:pt x="180348" y="721527"/>
                    <a:pt x="184729" y="737815"/>
                  </a:cubicBezTo>
                  <a:cubicBezTo>
                    <a:pt x="188444" y="751436"/>
                    <a:pt x="191873" y="765056"/>
                    <a:pt x="196064" y="778487"/>
                  </a:cubicBezTo>
                  <a:cubicBezTo>
                    <a:pt x="200904" y="795772"/>
                    <a:pt x="216690" y="807699"/>
                    <a:pt x="234640" y="807633"/>
                  </a:cubicBezTo>
                  <a:cubicBezTo>
                    <a:pt x="237783" y="807633"/>
                    <a:pt x="241022" y="807633"/>
                    <a:pt x="244165" y="808491"/>
                  </a:cubicBezTo>
                  <a:cubicBezTo>
                    <a:pt x="260563" y="812191"/>
                    <a:pt x="277371" y="813760"/>
                    <a:pt x="294171" y="813158"/>
                  </a:cubicBezTo>
                  <a:cubicBezTo>
                    <a:pt x="302350" y="813007"/>
                    <a:pt x="310522" y="813709"/>
                    <a:pt x="318555" y="815253"/>
                  </a:cubicBezTo>
                  <a:cubicBezTo>
                    <a:pt x="334653" y="817063"/>
                    <a:pt x="350750" y="820111"/>
                    <a:pt x="366942" y="820873"/>
                  </a:cubicBezTo>
                  <a:cubicBezTo>
                    <a:pt x="399613" y="822397"/>
                    <a:pt x="432474" y="822397"/>
                    <a:pt x="465145" y="823635"/>
                  </a:cubicBezTo>
                  <a:cubicBezTo>
                    <a:pt x="481528" y="824302"/>
                    <a:pt x="497816" y="826969"/>
                    <a:pt x="514199" y="827731"/>
                  </a:cubicBezTo>
                  <a:cubicBezTo>
                    <a:pt x="539059" y="828779"/>
                    <a:pt x="564015" y="828493"/>
                    <a:pt x="588875" y="829636"/>
                  </a:cubicBezTo>
                  <a:cubicBezTo>
                    <a:pt x="607449" y="830493"/>
                    <a:pt x="625927" y="833065"/>
                    <a:pt x="644501" y="834494"/>
                  </a:cubicBezTo>
                  <a:cubicBezTo>
                    <a:pt x="666218" y="836208"/>
                    <a:pt x="687935" y="838208"/>
                    <a:pt x="709652" y="838970"/>
                  </a:cubicBezTo>
                  <a:cubicBezTo>
                    <a:pt x="744513" y="840114"/>
                    <a:pt x="779470" y="839637"/>
                    <a:pt x="814427" y="841066"/>
                  </a:cubicBezTo>
                  <a:cubicBezTo>
                    <a:pt x="845669" y="842304"/>
                    <a:pt x="876911" y="844971"/>
                    <a:pt x="908153" y="847067"/>
                  </a:cubicBezTo>
                  <a:cubicBezTo>
                    <a:pt x="922250" y="848019"/>
                    <a:pt x="936728" y="849258"/>
                    <a:pt x="950253" y="849829"/>
                  </a:cubicBezTo>
                  <a:cubicBezTo>
                    <a:pt x="970637" y="850591"/>
                    <a:pt x="1135991" y="853639"/>
                    <a:pt x="1145897" y="854115"/>
                  </a:cubicBezTo>
                  <a:close/>
                </a:path>
              </a:pathLst>
            </a:custGeom>
            <a:solidFill>
              <a:srgbClr val="5C747A"/>
            </a:solidFill>
            <a:ln w="9525"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C1EEEADA-1A9A-4DCF-ADDC-8019E9759A30}"/>
                </a:ext>
              </a:extLst>
            </p:cNvPr>
            <p:cNvSpPr/>
            <p:nvPr/>
          </p:nvSpPr>
          <p:spPr>
            <a:xfrm>
              <a:off x="9130449" y="2283315"/>
              <a:ext cx="161925" cy="152400"/>
            </a:xfrm>
            <a:custGeom>
              <a:avLst/>
              <a:gdLst>
                <a:gd name="connsiteX0" fmla="*/ 116374 w 161925"/>
                <a:gd name="connsiteY0" fmla="*/ 91069 h 152400"/>
                <a:gd name="connsiteX1" fmla="*/ 94657 w 161925"/>
                <a:gd name="connsiteY1" fmla="*/ 108881 h 152400"/>
                <a:gd name="connsiteX2" fmla="*/ 50366 w 161925"/>
                <a:gd name="connsiteY2" fmla="*/ 115072 h 152400"/>
                <a:gd name="connsiteX3" fmla="*/ 35507 w 161925"/>
                <a:gd name="connsiteY3" fmla="*/ 96022 h 152400"/>
                <a:gd name="connsiteX4" fmla="*/ 44270 w 161925"/>
                <a:gd name="connsiteY4" fmla="*/ 68018 h 152400"/>
                <a:gd name="connsiteX5" fmla="*/ 65606 w 161925"/>
                <a:gd name="connsiteY5" fmla="*/ 51064 h 152400"/>
                <a:gd name="connsiteX6" fmla="*/ 72654 w 161925"/>
                <a:gd name="connsiteY6" fmla="*/ 47254 h 152400"/>
                <a:gd name="connsiteX7" fmla="*/ 93038 w 161925"/>
                <a:gd name="connsiteY7" fmla="*/ 40491 h 152400"/>
                <a:gd name="connsiteX8" fmla="*/ 103706 w 161925"/>
                <a:gd name="connsiteY8" fmla="*/ 39253 h 152400"/>
                <a:gd name="connsiteX9" fmla="*/ 127328 w 161925"/>
                <a:gd name="connsiteY9" fmla="*/ 46206 h 152400"/>
                <a:gd name="connsiteX10" fmla="*/ 131519 w 161925"/>
                <a:gd name="connsiteY10" fmla="*/ 58303 h 152400"/>
                <a:gd name="connsiteX11" fmla="*/ 116374 w 161925"/>
                <a:gd name="connsiteY11" fmla="*/ 91069 h 152400"/>
                <a:gd name="connsiteX12" fmla="*/ 110945 w 161925"/>
                <a:gd name="connsiteY12" fmla="*/ 1724 h 152400"/>
                <a:gd name="connsiteX13" fmla="*/ 53795 w 161925"/>
                <a:gd name="connsiteY13" fmla="*/ 11249 h 152400"/>
                <a:gd name="connsiteX14" fmla="*/ 51413 w 161925"/>
                <a:gd name="connsiteY14" fmla="*/ 12488 h 152400"/>
                <a:gd name="connsiteX15" fmla="*/ 50842 w 161925"/>
                <a:gd name="connsiteY15" fmla="*/ 11630 h 152400"/>
                <a:gd name="connsiteX16" fmla="*/ 26172 w 161925"/>
                <a:gd name="connsiteY16" fmla="*/ 28490 h 152400"/>
                <a:gd name="connsiteX17" fmla="*/ 4074 w 161925"/>
                <a:gd name="connsiteY17" fmla="*/ 112119 h 152400"/>
                <a:gd name="connsiteX18" fmla="*/ 15218 w 161925"/>
                <a:gd name="connsiteY18" fmla="*/ 131836 h 152400"/>
                <a:gd name="connsiteX19" fmla="*/ 79893 w 161925"/>
                <a:gd name="connsiteY19" fmla="*/ 152219 h 152400"/>
                <a:gd name="connsiteX20" fmla="*/ 149997 w 161925"/>
                <a:gd name="connsiteY20" fmla="*/ 112024 h 152400"/>
                <a:gd name="connsiteX21" fmla="*/ 166856 w 161925"/>
                <a:gd name="connsiteY21" fmla="*/ 65447 h 152400"/>
                <a:gd name="connsiteX22" fmla="*/ 110945 w 161925"/>
                <a:gd name="connsiteY22" fmla="*/ 1724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61925" h="152400">
                  <a:moveTo>
                    <a:pt x="116374" y="91069"/>
                  </a:moveTo>
                  <a:cubicBezTo>
                    <a:pt x="109135" y="97260"/>
                    <a:pt x="101610" y="103166"/>
                    <a:pt x="94657" y="108881"/>
                  </a:cubicBezTo>
                  <a:cubicBezTo>
                    <a:pt x="79798" y="113834"/>
                    <a:pt x="66082" y="119834"/>
                    <a:pt x="50366" y="115072"/>
                  </a:cubicBezTo>
                  <a:cubicBezTo>
                    <a:pt x="41154" y="113651"/>
                    <a:pt x="34642" y="105302"/>
                    <a:pt x="35507" y="96022"/>
                  </a:cubicBezTo>
                  <a:cubicBezTo>
                    <a:pt x="34766" y="85913"/>
                    <a:pt x="37898" y="75901"/>
                    <a:pt x="44270" y="68018"/>
                  </a:cubicBezTo>
                  <a:cubicBezTo>
                    <a:pt x="49985" y="60684"/>
                    <a:pt x="53795" y="51350"/>
                    <a:pt x="65606" y="51064"/>
                  </a:cubicBezTo>
                  <a:cubicBezTo>
                    <a:pt x="67987" y="51064"/>
                    <a:pt x="70082" y="48206"/>
                    <a:pt x="72654" y="47254"/>
                  </a:cubicBezTo>
                  <a:cubicBezTo>
                    <a:pt x="79322" y="44777"/>
                    <a:pt x="86084" y="42396"/>
                    <a:pt x="93038" y="40491"/>
                  </a:cubicBezTo>
                  <a:cubicBezTo>
                    <a:pt x="96467" y="39539"/>
                    <a:pt x="100848" y="40967"/>
                    <a:pt x="103706" y="39253"/>
                  </a:cubicBezTo>
                  <a:cubicBezTo>
                    <a:pt x="114374" y="32966"/>
                    <a:pt x="121041" y="39253"/>
                    <a:pt x="127328" y="46206"/>
                  </a:cubicBezTo>
                  <a:cubicBezTo>
                    <a:pt x="130129" y="49605"/>
                    <a:pt x="131616" y="53898"/>
                    <a:pt x="131519" y="58303"/>
                  </a:cubicBezTo>
                  <a:cubicBezTo>
                    <a:pt x="131476" y="70907"/>
                    <a:pt x="125946" y="82869"/>
                    <a:pt x="116374" y="91069"/>
                  </a:cubicBezTo>
                  <a:close/>
                  <a:moveTo>
                    <a:pt x="110945" y="1724"/>
                  </a:moveTo>
                  <a:cubicBezTo>
                    <a:pt x="91228" y="-1133"/>
                    <a:pt x="70940" y="-1895"/>
                    <a:pt x="53795" y="11249"/>
                  </a:cubicBezTo>
                  <a:cubicBezTo>
                    <a:pt x="53031" y="11718"/>
                    <a:pt x="52235" y="12131"/>
                    <a:pt x="51413" y="12488"/>
                  </a:cubicBezTo>
                  <a:lnTo>
                    <a:pt x="50842" y="11630"/>
                  </a:lnTo>
                  <a:cubicBezTo>
                    <a:pt x="42111" y="16470"/>
                    <a:pt x="33852" y="22114"/>
                    <a:pt x="26172" y="28490"/>
                  </a:cubicBezTo>
                  <a:cubicBezTo>
                    <a:pt x="2790" y="49466"/>
                    <a:pt x="-5894" y="82330"/>
                    <a:pt x="4074" y="112119"/>
                  </a:cubicBezTo>
                  <a:cubicBezTo>
                    <a:pt x="6278" y="119438"/>
                    <a:pt x="10084" y="126173"/>
                    <a:pt x="15218" y="131836"/>
                  </a:cubicBezTo>
                  <a:cubicBezTo>
                    <a:pt x="32649" y="150886"/>
                    <a:pt x="55319" y="154696"/>
                    <a:pt x="79893" y="152219"/>
                  </a:cubicBezTo>
                  <a:cubicBezTo>
                    <a:pt x="109040" y="149076"/>
                    <a:pt x="130947" y="131550"/>
                    <a:pt x="149997" y="112024"/>
                  </a:cubicBezTo>
                  <a:cubicBezTo>
                    <a:pt x="162284" y="99832"/>
                    <a:pt x="164951" y="82115"/>
                    <a:pt x="166856" y="65447"/>
                  </a:cubicBezTo>
                  <a:cubicBezTo>
                    <a:pt x="170857" y="30299"/>
                    <a:pt x="134662" y="5058"/>
                    <a:pt x="110945" y="1724"/>
                  </a:cubicBezTo>
                  <a:close/>
                </a:path>
              </a:pathLst>
            </a:custGeom>
            <a:solidFill>
              <a:srgbClr val="BADDEA"/>
            </a:solidFill>
            <a:ln w="9525"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0854413F-5E56-4DAA-A8DD-FD604670C82C}"/>
                </a:ext>
              </a:extLst>
            </p:cNvPr>
            <p:cNvSpPr/>
            <p:nvPr/>
          </p:nvSpPr>
          <p:spPr>
            <a:xfrm>
              <a:off x="10072602" y="2388474"/>
              <a:ext cx="209550" cy="76200"/>
            </a:xfrm>
            <a:custGeom>
              <a:avLst/>
              <a:gdLst>
                <a:gd name="connsiteX0" fmla="*/ 36519 w 209550"/>
                <a:gd name="connsiteY0" fmla="*/ 35345 h 76200"/>
                <a:gd name="connsiteX1" fmla="*/ 180632 w 209550"/>
                <a:gd name="connsiteY1" fmla="*/ 1817 h 76200"/>
                <a:gd name="connsiteX2" fmla="*/ 193777 w 209550"/>
                <a:gd name="connsiteY2" fmla="*/ 7 h 76200"/>
                <a:gd name="connsiteX3" fmla="*/ 210636 w 209550"/>
                <a:gd name="connsiteY3" fmla="*/ 11818 h 76200"/>
                <a:gd name="connsiteX4" fmla="*/ 206159 w 209550"/>
                <a:gd name="connsiteY4" fmla="*/ 33249 h 76200"/>
                <a:gd name="connsiteX5" fmla="*/ 199587 w 209550"/>
                <a:gd name="connsiteY5" fmla="*/ 35821 h 76200"/>
                <a:gd name="connsiteX6" fmla="*/ 149962 w 209550"/>
                <a:gd name="connsiteY6" fmla="*/ 48489 h 76200"/>
                <a:gd name="connsiteX7" fmla="*/ 111862 w 209550"/>
                <a:gd name="connsiteY7" fmla="*/ 56300 h 76200"/>
                <a:gd name="connsiteX8" fmla="*/ 27470 w 209550"/>
                <a:gd name="connsiteY8" fmla="*/ 82017 h 76200"/>
                <a:gd name="connsiteX9" fmla="*/ 3372 w 209550"/>
                <a:gd name="connsiteY9" fmla="*/ 75540 h 76200"/>
                <a:gd name="connsiteX10" fmla="*/ 2801 w 209550"/>
                <a:gd name="connsiteY10" fmla="*/ 54776 h 76200"/>
                <a:gd name="connsiteX11" fmla="*/ 11659 w 209550"/>
                <a:gd name="connsiteY11" fmla="*/ 47061 h 76200"/>
                <a:gd name="connsiteX12" fmla="*/ 36805 w 209550"/>
                <a:gd name="connsiteY12" fmla="*/ 37536 h 76200"/>
                <a:gd name="connsiteX13" fmla="*/ 36519 w 209550"/>
                <a:gd name="connsiteY13" fmla="*/ 3534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50" h="76200">
                  <a:moveTo>
                    <a:pt x="36519" y="35345"/>
                  </a:moveTo>
                  <a:cubicBezTo>
                    <a:pt x="60332" y="30011"/>
                    <a:pt x="156439" y="7532"/>
                    <a:pt x="180632" y="1817"/>
                  </a:cubicBezTo>
                  <a:cubicBezTo>
                    <a:pt x="184938" y="742"/>
                    <a:pt x="189338" y="135"/>
                    <a:pt x="193777" y="7"/>
                  </a:cubicBezTo>
                  <a:cubicBezTo>
                    <a:pt x="201387" y="-211"/>
                    <a:pt x="208245" y="4590"/>
                    <a:pt x="210636" y="11818"/>
                  </a:cubicBezTo>
                  <a:cubicBezTo>
                    <a:pt x="214160" y="19819"/>
                    <a:pt x="209493" y="26582"/>
                    <a:pt x="206159" y="33249"/>
                  </a:cubicBezTo>
                  <a:cubicBezTo>
                    <a:pt x="205397" y="34773"/>
                    <a:pt x="201968" y="35154"/>
                    <a:pt x="199587" y="35821"/>
                  </a:cubicBezTo>
                  <a:cubicBezTo>
                    <a:pt x="183109" y="40107"/>
                    <a:pt x="166631" y="44584"/>
                    <a:pt x="149962" y="48489"/>
                  </a:cubicBezTo>
                  <a:cubicBezTo>
                    <a:pt x="137294" y="51537"/>
                    <a:pt x="124530" y="54109"/>
                    <a:pt x="111862" y="56300"/>
                  </a:cubicBezTo>
                  <a:cubicBezTo>
                    <a:pt x="82925" y="61965"/>
                    <a:pt x="54645" y="70583"/>
                    <a:pt x="27470" y="82017"/>
                  </a:cubicBezTo>
                  <a:cubicBezTo>
                    <a:pt x="18869" y="85006"/>
                    <a:pt x="9316" y="82438"/>
                    <a:pt x="3372" y="75540"/>
                  </a:cubicBezTo>
                  <a:cubicBezTo>
                    <a:pt x="-905" y="69341"/>
                    <a:pt x="-1133" y="61201"/>
                    <a:pt x="2801" y="54776"/>
                  </a:cubicBezTo>
                  <a:cubicBezTo>
                    <a:pt x="4991" y="51439"/>
                    <a:pt x="8049" y="48769"/>
                    <a:pt x="11659" y="47061"/>
                  </a:cubicBezTo>
                  <a:cubicBezTo>
                    <a:pt x="19850" y="43346"/>
                    <a:pt x="28423" y="40679"/>
                    <a:pt x="36805" y="37536"/>
                  </a:cubicBezTo>
                  <a:cubicBezTo>
                    <a:pt x="36776" y="36798"/>
                    <a:pt x="36681" y="36065"/>
                    <a:pt x="36519" y="35345"/>
                  </a:cubicBezTo>
                  <a:close/>
                </a:path>
              </a:pathLst>
            </a:custGeom>
            <a:solidFill>
              <a:srgbClr val="000000"/>
            </a:solidFill>
            <a:ln w="9525"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A2B7599F-C060-481A-854E-8559C5A15366}"/>
                </a:ext>
              </a:extLst>
            </p:cNvPr>
            <p:cNvSpPr/>
            <p:nvPr/>
          </p:nvSpPr>
          <p:spPr>
            <a:xfrm>
              <a:off x="9944642" y="2126225"/>
              <a:ext cx="152400" cy="152400"/>
            </a:xfrm>
            <a:custGeom>
              <a:avLst/>
              <a:gdLst>
                <a:gd name="connsiteX0" fmla="*/ 157811 w 152400"/>
                <a:gd name="connsiteY0" fmla="*/ 10319 h 152400"/>
                <a:gd name="connsiteX1" fmla="*/ 151629 w 152400"/>
                <a:gd name="connsiteY1" fmla="*/ 36542 h 152400"/>
                <a:gd name="connsiteX2" fmla="*/ 151525 w 152400"/>
                <a:gd name="connsiteY2" fmla="*/ 36608 h 152400"/>
                <a:gd name="connsiteX3" fmla="*/ 63799 w 152400"/>
                <a:gd name="connsiteY3" fmla="*/ 114237 h 152400"/>
                <a:gd name="connsiteX4" fmla="*/ 44749 w 152400"/>
                <a:gd name="connsiteY4" fmla="*/ 136621 h 152400"/>
                <a:gd name="connsiteX5" fmla="*/ 27604 w 152400"/>
                <a:gd name="connsiteY5" fmla="*/ 153671 h 152400"/>
                <a:gd name="connsiteX6" fmla="*/ 6840 w 152400"/>
                <a:gd name="connsiteY6" fmla="*/ 153671 h 152400"/>
                <a:gd name="connsiteX7" fmla="*/ 553 w 152400"/>
                <a:gd name="connsiteY7" fmla="*/ 139097 h 152400"/>
                <a:gd name="connsiteX8" fmla="*/ 5602 w 152400"/>
                <a:gd name="connsiteY8" fmla="*/ 124334 h 152400"/>
                <a:gd name="connsiteX9" fmla="*/ 89136 w 152400"/>
                <a:gd name="connsiteY9" fmla="*/ 37656 h 152400"/>
                <a:gd name="connsiteX10" fmla="*/ 129808 w 152400"/>
                <a:gd name="connsiteY10" fmla="*/ 4509 h 152400"/>
                <a:gd name="connsiteX11" fmla="*/ 154954 w 152400"/>
                <a:gd name="connsiteY11" fmla="*/ 5967 h 152400"/>
                <a:gd name="connsiteX12" fmla="*/ 157811 w 152400"/>
                <a:gd name="connsiteY12" fmla="*/ 10319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400" h="152400">
                  <a:moveTo>
                    <a:pt x="157811" y="10319"/>
                  </a:moveTo>
                  <a:cubicBezTo>
                    <a:pt x="163345" y="19267"/>
                    <a:pt x="160583" y="31007"/>
                    <a:pt x="151629" y="36542"/>
                  </a:cubicBezTo>
                  <a:cubicBezTo>
                    <a:pt x="151601" y="36565"/>
                    <a:pt x="151563" y="36586"/>
                    <a:pt x="151525" y="36608"/>
                  </a:cubicBezTo>
                  <a:cubicBezTo>
                    <a:pt x="119549" y="59224"/>
                    <a:pt x="90136" y="85253"/>
                    <a:pt x="63799" y="114237"/>
                  </a:cubicBezTo>
                  <a:cubicBezTo>
                    <a:pt x="57322" y="121476"/>
                    <a:pt x="51512" y="129382"/>
                    <a:pt x="44749" y="136621"/>
                  </a:cubicBezTo>
                  <a:cubicBezTo>
                    <a:pt x="39673" y="142908"/>
                    <a:pt x="33919" y="148625"/>
                    <a:pt x="27604" y="153671"/>
                  </a:cubicBezTo>
                  <a:cubicBezTo>
                    <a:pt x="21223" y="157523"/>
                    <a:pt x="13222" y="157523"/>
                    <a:pt x="6840" y="153671"/>
                  </a:cubicBezTo>
                  <a:cubicBezTo>
                    <a:pt x="1439" y="151028"/>
                    <a:pt x="-1237" y="144841"/>
                    <a:pt x="553" y="139097"/>
                  </a:cubicBezTo>
                  <a:cubicBezTo>
                    <a:pt x="1172" y="133875"/>
                    <a:pt x="2896" y="128843"/>
                    <a:pt x="5602" y="124334"/>
                  </a:cubicBezTo>
                  <a:cubicBezTo>
                    <a:pt x="28423" y="90991"/>
                    <a:pt x="56655" y="61695"/>
                    <a:pt x="89136" y="37656"/>
                  </a:cubicBezTo>
                  <a:cubicBezTo>
                    <a:pt x="103328" y="27369"/>
                    <a:pt x="116092" y="15272"/>
                    <a:pt x="129808" y="4509"/>
                  </a:cubicBezTo>
                  <a:cubicBezTo>
                    <a:pt x="137151" y="-2033"/>
                    <a:pt x="148410" y="-1379"/>
                    <a:pt x="154954" y="5967"/>
                  </a:cubicBezTo>
                  <a:cubicBezTo>
                    <a:pt x="156116" y="7270"/>
                    <a:pt x="157078" y="8736"/>
                    <a:pt x="157811" y="10319"/>
                  </a:cubicBezTo>
                  <a:close/>
                </a:path>
              </a:pathLst>
            </a:custGeom>
            <a:solidFill>
              <a:srgbClr val="000000"/>
            </a:solidFill>
            <a:ln w="9525"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4609751C-B18F-45BC-A438-C7C0CA516F19}"/>
                </a:ext>
              </a:extLst>
            </p:cNvPr>
            <p:cNvSpPr/>
            <p:nvPr/>
          </p:nvSpPr>
          <p:spPr>
            <a:xfrm>
              <a:off x="9764263" y="1953188"/>
              <a:ext cx="76200" cy="180975"/>
            </a:xfrm>
            <a:custGeom>
              <a:avLst/>
              <a:gdLst>
                <a:gd name="connsiteX0" fmla="*/ 19389 w 76200"/>
                <a:gd name="connsiteY0" fmla="*/ 182594 h 180975"/>
                <a:gd name="connsiteX1" fmla="*/ 7197 w 76200"/>
                <a:gd name="connsiteY1" fmla="*/ 175546 h 180975"/>
                <a:gd name="connsiteX2" fmla="*/ 434 w 76200"/>
                <a:gd name="connsiteY2" fmla="*/ 158306 h 180975"/>
                <a:gd name="connsiteX3" fmla="*/ 23294 w 76200"/>
                <a:gd name="connsiteY3" fmla="*/ 88773 h 180975"/>
                <a:gd name="connsiteX4" fmla="*/ 36439 w 76200"/>
                <a:gd name="connsiteY4" fmla="*/ 53245 h 180975"/>
                <a:gd name="connsiteX5" fmla="*/ 46535 w 76200"/>
                <a:gd name="connsiteY5" fmla="*/ 25717 h 180975"/>
                <a:gd name="connsiteX6" fmla="*/ 75110 w 76200"/>
                <a:gd name="connsiteY6" fmla="*/ 0 h 180975"/>
                <a:gd name="connsiteX7" fmla="*/ 81587 w 76200"/>
                <a:gd name="connsiteY7" fmla="*/ 13907 h 180975"/>
                <a:gd name="connsiteX8" fmla="*/ 84540 w 76200"/>
                <a:gd name="connsiteY8" fmla="*/ 24765 h 180975"/>
                <a:gd name="connsiteX9" fmla="*/ 80730 w 76200"/>
                <a:gd name="connsiteY9" fmla="*/ 42481 h 180975"/>
                <a:gd name="connsiteX10" fmla="*/ 41677 w 76200"/>
                <a:gd name="connsiteY10" fmla="*/ 144304 h 180975"/>
                <a:gd name="connsiteX11" fmla="*/ 28914 w 76200"/>
                <a:gd name="connsiteY11" fmla="*/ 172879 h 180975"/>
                <a:gd name="connsiteX12" fmla="*/ 19389 w 76200"/>
                <a:gd name="connsiteY12" fmla="*/ 182594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80975">
                  <a:moveTo>
                    <a:pt x="19389" y="182594"/>
                  </a:moveTo>
                  <a:cubicBezTo>
                    <a:pt x="15188" y="180490"/>
                    <a:pt x="11121" y="178136"/>
                    <a:pt x="7197" y="175546"/>
                  </a:cubicBezTo>
                  <a:cubicBezTo>
                    <a:pt x="1577" y="171764"/>
                    <a:pt x="-1119" y="164900"/>
                    <a:pt x="434" y="158306"/>
                  </a:cubicBezTo>
                  <a:cubicBezTo>
                    <a:pt x="6006" y="134504"/>
                    <a:pt x="13655" y="111238"/>
                    <a:pt x="23294" y="88773"/>
                  </a:cubicBezTo>
                  <a:cubicBezTo>
                    <a:pt x="27866" y="77057"/>
                    <a:pt x="32057" y="65151"/>
                    <a:pt x="36439" y="53245"/>
                  </a:cubicBezTo>
                  <a:cubicBezTo>
                    <a:pt x="39772" y="43720"/>
                    <a:pt x="42916" y="34766"/>
                    <a:pt x="46535" y="25717"/>
                  </a:cubicBezTo>
                  <a:cubicBezTo>
                    <a:pt x="51317" y="13015"/>
                    <a:pt x="61975" y="3426"/>
                    <a:pt x="75110" y="0"/>
                  </a:cubicBezTo>
                  <a:cubicBezTo>
                    <a:pt x="78920" y="4191"/>
                    <a:pt x="82730" y="7334"/>
                    <a:pt x="81587" y="13907"/>
                  </a:cubicBezTo>
                  <a:cubicBezTo>
                    <a:pt x="81111" y="17240"/>
                    <a:pt x="84730" y="21241"/>
                    <a:pt x="84540" y="24765"/>
                  </a:cubicBezTo>
                  <a:cubicBezTo>
                    <a:pt x="84130" y="30824"/>
                    <a:pt x="82854" y="36792"/>
                    <a:pt x="80730" y="42481"/>
                  </a:cubicBezTo>
                  <a:cubicBezTo>
                    <a:pt x="67871" y="76486"/>
                    <a:pt x="54631" y="110300"/>
                    <a:pt x="41677" y="144304"/>
                  </a:cubicBezTo>
                  <a:cubicBezTo>
                    <a:pt x="39391" y="154592"/>
                    <a:pt x="35048" y="164311"/>
                    <a:pt x="28914" y="172879"/>
                  </a:cubicBezTo>
                  <a:cubicBezTo>
                    <a:pt x="26247" y="176213"/>
                    <a:pt x="23008" y="179165"/>
                    <a:pt x="19389" y="182594"/>
                  </a:cubicBezTo>
                  <a:close/>
                </a:path>
              </a:pathLst>
            </a:custGeom>
            <a:solidFill>
              <a:srgbClr val="000000"/>
            </a:solidFill>
            <a:ln w="9525" cap="flat">
              <a:noFill/>
              <a:prstDash val="solid"/>
              <a:miter/>
            </a:ln>
          </p:spPr>
          <p:txBody>
            <a:bodyPr rtlCol="0" anchor="ctr"/>
            <a:lstStyle/>
            <a:p>
              <a:endParaRPr lang="en-GB"/>
            </a:p>
          </p:txBody>
        </p:sp>
      </p:grpSp>
    </p:spTree>
    <p:extLst>
      <p:ext uri="{BB962C8B-B14F-4D97-AF65-F5344CB8AC3E}">
        <p14:creationId xmlns:p14="http://schemas.microsoft.com/office/powerpoint/2010/main" val="1587978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10</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636912"/>
            <a:ext cx="10729192" cy="1477328"/>
          </a:xfrm>
          <a:prstGeom prst="rect">
            <a:avLst/>
          </a:prstGeom>
        </p:spPr>
        <p:txBody>
          <a:bodyPr wrap="square">
            <a:spAutoFit/>
          </a:bodyPr>
          <a:lstStyle/>
          <a:p>
            <a:r>
              <a:rPr lang="cy-GB" sz="1800"/>
              <a:t>Fe wnaeth brawd iau Tom dagu ar rywbeth ychydig ddyddiau’n ôl. Ni allai besychu, siarad nac anadlu ac roedd yn rhaid i Tom ei guro ar ei gefn a rhoi gwthiadau abdomenol iddo er mwyn rhyddhau’r gwrthrych. Fe wnaeth hynny weithio ac fe wnaeth y meddyg wirio a dweud ei fod yn iawn yn awr, ond ers hynny mae ei fam wedi bod yn poeni’n arw y gallai hyn ddigwydd eto. Mae Tom hefyd yn dal i feddwl amdano. Mae ei ffrind gorau wedi sylwi bod rhywbeth o’i le ac mae’n anfon neges ato i ofyn a yw’n iawn.</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13130235">
            <a:off x="4370995" y="3957851"/>
            <a:ext cx="636405" cy="929520"/>
          </a:xfrm>
          <a:prstGeom prst="rect">
            <a:avLst/>
          </a:prstGeom>
        </p:spPr>
      </p:pic>
    </p:spTree>
    <p:extLst>
      <p:ext uri="{BB962C8B-B14F-4D97-AF65-F5344CB8AC3E}">
        <p14:creationId xmlns:p14="http://schemas.microsoft.com/office/powerpoint/2010/main" val="380817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11</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967335"/>
            <a:ext cx="10729192" cy="1200329"/>
          </a:xfrm>
          <a:prstGeom prst="rect">
            <a:avLst/>
          </a:prstGeom>
        </p:spPr>
        <p:txBody>
          <a:bodyPr wrap="square">
            <a:spAutoFit/>
          </a:bodyPr>
          <a:lstStyle/>
          <a:p>
            <a:r>
              <a:rPr lang="cy-GB" sz="1800"/>
              <a:t>Cafodd ffrind gorau Michael lid yr ymennydd yn ddiweddar. Roedd yn sensitif iawn i olau, roedd ganddo gur pen ofnadwy a gwres uchel. Yn ffodus, roedd ei dad yn gyfarwydd â symptomau llid yr ymennydd ac aeth ag ef i’r ysbyty ar frys. Mae’n dal yno. Mae’r meddygon yn ei drin. Mae ei ffrind yn poeni ac yn diflasu. Roedd yn edrych ymlaen at rywbeth y mae’n rhaid ei ganslo y nawr oherwydd na fydd yn ddigon da i fynd.</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2410135">
            <a:off x="9345077" y="1942176"/>
            <a:ext cx="636405" cy="929520"/>
          </a:xfrm>
          <a:prstGeom prst="rect">
            <a:avLst/>
          </a:prstGeom>
        </p:spPr>
      </p:pic>
    </p:spTree>
    <p:extLst>
      <p:ext uri="{BB962C8B-B14F-4D97-AF65-F5344CB8AC3E}">
        <p14:creationId xmlns:p14="http://schemas.microsoft.com/office/powerpoint/2010/main" val="113854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12</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636912"/>
            <a:ext cx="10729192" cy="1200329"/>
          </a:xfrm>
          <a:prstGeom prst="rect">
            <a:avLst/>
          </a:prstGeom>
        </p:spPr>
        <p:txBody>
          <a:bodyPr wrap="square">
            <a:spAutoFit/>
          </a:bodyPr>
          <a:lstStyle/>
          <a:p>
            <a:r>
              <a:rPr lang="cy-GB" sz="1800"/>
              <a:t>Roedd chwaer Fatima wedi llosgi ei hun ar badell boeth yn y gegin yn gynharach. Fe wnaeth Fatima ei helpu i ddal y llosg mewn dŵr oer am 20 munud. Mae eu mam yn nyrs ac mae hi’n dweud y bydd yn iawn, ond mae rhywfaint o’r llosg i'w deimlo o hyd. Mae chwaer Fatima mewn ychydig o boen ac yn teimlo’n wirion oherwydd ei bod hi’n gwybod bod y sosban yn boeth ac na ddylai fod wedi cyffwrdd â hi.</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13130235">
            <a:off x="4228879" y="3813835"/>
            <a:ext cx="636405" cy="929520"/>
          </a:xfrm>
          <a:prstGeom prst="rect">
            <a:avLst/>
          </a:prstGeom>
        </p:spPr>
      </p:pic>
    </p:spTree>
    <p:extLst>
      <p:ext uri="{BB962C8B-B14F-4D97-AF65-F5344CB8AC3E}">
        <p14:creationId xmlns:p14="http://schemas.microsoft.com/office/powerpoint/2010/main" val="1337267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a:xfrm>
            <a:off x="384175" y="248421"/>
            <a:ext cx="11422063" cy="514431"/>
          </a:xfrm>
        </p:spPr>
        <p:txBody>
          <a:bodyPr/>
          <a:lstStyle/>
          <a:p>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2</a:t>
            </a:fld>
            <a:endParaRPr lang="en-GB"/>
          </a:p>
        </p:txBody>
      </p:sp>
      <p:sp>
        <p:nvSpPr>
          <p:cNvPr id="4" name="Text Placeholder 3">
            <a:extLst>
              <a:ext uri="{FF2B5EF4-FFF2-40B4-BE49-F238E27FC236}">
                <a16:creationId xmlns:a16="http://schemas.microsoft.com/office/drawing/2014/main" id="{E327DA7F-CAA1-407B-B346-B9366A20FCFE}"/>
              </a:ext>
            </a:extLst>
          </p:cNvPr>
          <p:cNvSpPr>
            <a:spLocks noGrp="1"/>
          </p:cNvSpPr>
          <p:nvPr>
            <p:ph type="body" sz="quarter" idx="14"/>
          </p:nvPr>
        </p:nvSpPr>
        <p:spPr>
          <a:xfrm>
            <a:off x="272278" y="1571718"/>
            <a:ext cx="11656370" cy="5178370"/>
          </a:xfrm>
        </p:spPr>
        <p:txBody>
          <a:bodyPr numCol="2"/>
          <a:lstStyle/>
          <a:p>
            <a:pPr>
              <a:lnSpc>
                <a:spcPct val="150000"/>
              </a:lnSpc>
            </a:pPr>
            <a:r>
              <a:rPr lang="cy-GB" sz="1400" dirty="0">
                <a:latin typeface="+mn-lt"/>
              </a:rPr>
              <a:t>Sut ydych chi’n helpu rhywun sydd wedi cynhyrfu?</a:t>
            </a:r>
          </a:p>
          <a:p>
            <a:pPr algn="l">
              <a:lnSpc>
                <a:spcPct val="150000"/>
              </a:lnSpc>
            </a:pPr>
            <a:r>
              <a:rPr lang="cy-GB" sz="1400" u="sng" dirty="0">
                <a:latin typeface="+mn-lt"/>
              </a:rPr>
              <a:t>Mae gwrando’n dda yn ddechrau da iawn. </a:t>
            </a:r>
            <a:r>
              <a:rPr lang="cy-GB" sz="1400" dirty="0">
                <a:latin typeface="+mn-lt"/>
              </a:rPr>
              <a:t>Mae’n anoddach ac yn fwy prin nag y mae llawer o bobl yn ei feddwl. Dyma rai syniadau:</a:t>
            </a:r>
          </a:p>
          <a:p>
            <a:pPr>
              <a:lnSpc>
                <a:spcPct val="150000"/>
              </a:lnSpc>
            </a:pPr>
            <a:endParaRPr lang="en-GB" sz="1400" dirty="0">
              <a:latin typeface="+mn-lt"/>
            </a:endParaRPr>
          </a:p>
          <a:p>
            <a:pPr marL="171450" lvl="1" indent="-171450" algn="l">
              <a:lnSpc>
                <a:spcPct val="150000"/>
              </a:lnSpc>
              <a:buFont typeface="Arial" panose="020B0604020202020204" pitchFamily="34" charset="0"/>
              <a:buChar char="•"/>
            </a:pPr>
            <a:r>
              <a:rPr lang="cy-GB" sz="1400" dirty="0"/>
              <a:t>Dechreuwch drwy asesu a yw’r sefyllfa’n ddiogel i chi helpu a gwerthuso beth rydych chi’n meddwl sydd wedi digwydd. </a:t>
            </a:r>
          </a:p>
          <a:p>
            <a:pPr marL="171450" lvl="1" indent="-171450" algn="l">
              <a:lnSpc>
                <a:spcPct val="150000"/>
              </a:lnSpc>
              <a:buFont typeface="Arial" panose="020B0604020202020204" pitchFamily="34" charset="0"/>
              <a:buChar char="•"/>
            </a:pPr>
            <a:r>
              <a:rPr lang="cy-GB" sz="1400" dirty="0"/>
              <a:t>Gwnewch yn siŵr eich bod chi mewn sefyllfa lle gallwch chi helpu. Ydych chi wedi cael eich ysgwyd gan yr hyn a ddigwyddodd hefyd? Os felly, cymerwch funud neu gofynnwch i rywun arall eich helpu. Gofalwch amdanoch chi eich hun hefyd.</a:t>
            </a:r>
          </a:p>
          <a:p>
            <a:pPr marL="171450" lvl="1" indent="-171450" algn="l">
              <a:lnSpc>
                <a:spcPct val="150000"/>
              </a:lnSpc>
              <a:buFont typeface="Arial" panose="020B0604020202020204" pitchFamily="34" charset="0"/>
              <a:buChar char="•"/>
            </a:pPr>
            <a:r>
              <a:rPr lang="cy-GB" sz="1400" dirty="0"/>
              <a:t>Cyflwynwch eich hun a byddwch yn gyfeillgar.</a:t>
            </a:r>
          </a:p>
          <a:p>
            <a:pPr marL="171450" lvl="1" indent="-171450" algn="l">
              <a:lnSpc>
                <a:spcPct val="150000"/>
              </a:lnSpc>
              <a:buFont typeface="Arial" panose="020B0604020202020204" pitchFamily="34" charset="0"/>
              <a:buChar char="•"/>
            </a:pPr>
            <a:r>
              <a:rPr lang="cy-GB" sz="1400" dirty="0"/>
              <a:t>Gofynnwch beth sydd wedi digwydd a beth sydd ei angen arnynt.</a:t>
            </a:r>
          </a:p>
          <a:p>
            <a:pPr marL="171450" lvl="1" indent="-171450" algn="l">
              <a:lnSpc>
                <a:spcPct val="150000"/>
              </a:lnSpc>
              <a:buFont typeface="Arial" panose="020B0604020202020204" pitchFamily="34" charset="0"/>
              <a:buChar char="•"/>
            </a:pPr>
            <a:r>
              <a:rPr lang="cy-GB" sz="1400" dirty="0"/>
              <a:t>Byddwch yn amyneddgar, cofiwch ei bod hi'n bosibl na fyddant yn gallu esbonio eu hunain ar unwaith.</a:t>
            </a:r>
          </a:p>
          <a:p>
            <a:pPr marL="171450" lvl="1" indent="-171450" algn="l">
              <a:lnSpc>
                <a:spcPct val="150000"/>
              </a:lnSpc>
              <a:buFont typeface="Arial" panose="020B0604020202020204" pitchFamily="34" charset="0"/>
              <a:buChar char="•"/>
            </a:pPr>
            <a:r>
              <a:rPr lang="cy-GB" sz="1400" dirty="0"/>
              <a:t>Rhowch amser i bobl siarad.</a:t>
            </a:r>
          </a:p>
          <a:p>
            <a:pPr marL="171450" lvl="1" indent="-171450" algn="l">
              <a:lnSpc>
                <a:spcPct val="150000"/>
              </a:lnSpc>
              <a:buFont typeface="Arial" panose="020B0604020202020204" pitchFamily="34" charset="0"/>
              <a:buChar char="•"/>
            </a:pPr>
            <a:r>
              <a:rPr lang="cy-GB" sz="1400" dirty="0"/>
              <a:t>Rhowch ddigon o le iddynt a pheidiwch â mynd yn rhy agos.</a:t>
            </a:r>
          </a:p>
          <a:p>
            <a:pPr marL="365125" lvl="1" indent="-171450" algn="l">
              <a:lnSpc>
                <a:spcPct val="150000"/>
              </a:lnSpc>
              <a:buFont typeface="Arial" panose="020B0604020202020204" pitchFamily="34" charset="0"/>
              <a:buChar char="•"/>
            </a:pPr>
            <a:r>
              <a:rPr lang="cy-GB" sz="1400" dirty="0"/>
              <a:t>Gwnewch gyswllt llygad yn briodol ond peidiwch â syllu.</a:t>
            </a:r>
          </a:p>
          <a:p>
            <a:pPr marL="365125" lvl="1" indent="-171450" algn="l">
              <a:lnSpc>
                <a:spcPct val="150000"/>
              </a:lnSpc>
              <a:buFont typeface="Arial" panose="020B0604020202020204" pitchFamily="34" charset="0"/>
              <a:buChar char="•"/>
            </a:pPr>
            <a:r>
              <a:rPr lang="cy-GB" sz="1400" dirty="0"/>
              <a:t>Byddwch yn gorfforol llonydd ac wedi ymlacio – peidiwch â chynhyrfu na defnyddio symudiadau sydyn yn eich corff.</a:t>
            </a:r>
          </a:p>
          <a:p>
            <a:pPr marL="365125" lvl="1" indent="-171450" algn="l">
              <a:lnSpc>
                <a:spcPct val="150000"/>
              </a:lnSpc>
              <a:buFont typeface="Arial" panose="020B0604020202020204" pitchFamily="34" charset="0"/>
              <a:buChar char="•"/>
            </a:pPr>
            <a:r>
              <a:rPr lang="cy-GB" sz="1400" dirty="0"/>
              <a:t>Pan fyddwch chi’n siarad, defnyddiwch lais tawel – peidiwch â gweiddi na sibrwd a pheidiwch â thorri ar draws.</a:t>
            </a:r>
          </a:p>
          <a:p>
            <a:pPr marL="365125" lvl="1" indent="-171450" algn="l">
              <a:lnSpc>
                <a:spcPct val="150000"/>
              </a:lnSpc>
              <a:buFont typeface="Arial" panose="020B0604020202020204" pitchFamily="34" charset="0"/>
              <a:buChar char="•"/>
            </a:pPr>
            <a:r>
              <a:rPr lang="cy-GB" sz="1400" dirty="0"/>
              <a:t>Mae’n well osgoi rhoi sicrwydd ffug - er enghraifft, “bydd popeth yn iawn”. Wedi’r cyfan, efallai na fydd hynny’n wir. A hyd yn oed os ydyw, mae’n bosibl nad dyna sut mae’r unigolyn yn teimlo ar y pryd. </a:t>
            </a:r>
          </a:p>
          <a:p>
            <a:pPr marL="365125" lvl="1" indent="-171450" algn="l">
              <a:lnSpc>
                <a:spcPct val="150000"/>
              </a:lnSpc>
              <a:buFont typeface="Arial" panose="020B0604020202020204" pitchFamily="34" charset="0"/>
              <a:buChar char="•"/>
            </a:pPr>
            <a:r>
              <a:rPr lang="cy-GB" sz="1400" dirty="0"/>
              <a:t>Cynigiwch anogaeth </a:t>
            </a:r>
            <a:r>
              <a:rPr lang="cy-GB" sz="1400" dirty="0" err="1"/>
              <a:t>ddi</a:t>
            </a:r>
            <a:r>
              <a:rPr lang="cy-GB" sz="1400" dirty="0"/>
              <a:t>-eiriau gan ddefnyddio ymadroddion fel, "</a:t>
            </a:r>
            <a:r>
              <a:rPr lang="cy-GB" sz="1400" dirty="0" err="1"/>
              <a:t>mmm</a:t>
            </a:r>
            <a:r>
              <a:rPr lang="cy-GB" sz="1400" dirty="0"/>
              <a:t>" ac yn y blaen. Mae hyn yn dangos eich bod yn gwrando ac yn hapus i glywed beth mae’r unigolyn yn ei ddweud. </a:t>
            </a:r>
          </a:p>
          <a:p>
            <a:pPr marL="365125" lvl="1" indent="-171450" algn="l">
              <a:lnSpc>
                <a:spcPct val="150000"/>
              </a:lnSpc>
              <a:buFont typeface="Arial" panose="020B0604020202020204" pitchFamily="34" charset="0"/>
              <a:buChar char="•"/>
            </a:pPr>
            <a:r>
              <a:rPr lang="cy-GB" sz="1400" dirty="0"/>
              <a:t>Ffordd dda o ddangos eich bod chi wedi deall yw myfyrio’n uchel ar yr hyn mae’r unigolyn wedi ei ddweud. Gallech ddweud, er enghraifft, “felly, rydych chi’n poeni’n arw am hynny”.</a:t>
            </a:r>
          </a:p>
        </p:txBody>
      </p:sp>
      <p:grpSp>
        <p:nvGrpSpPr>
          <p:cNvPr id="14" name="Group 13">
            <a:extLst>
              <a:ext uri="{FF2B5EF4-FFF2-40B4-BE49-F238E27FC236}">
                <a16:creationId xmlns:a16="http://schemas.microsoft.com/office/drawing/2014/main" id="{1D50C0FB-7680-4C33-BB0C-F9B92F69F68F}"/>
              </a:ext>
            </a:extLst>
          </p:cNvPr>
          <p:cNvGrpSpPr/>
          <p:nvPr/>
        </p:nvGrpSpPr>
        <p:grpSpPr>
          <a:xfrm rot="19773609">
            <a:off x="8918126" y="244640"/>
            <a:ext cx="954859" cy="1451362"/>
            <a:chOff x="5127674" y="3905746"/>
            <a:chExt cx="954859" cy="1451362"/>
          </a:xfrm>
        </p:grpSpPr>
        <p:sp>
          <p:nvSpPr>
            <p:cNvPr id="15" name="object 31">
              <a:extLst>
                <a:ext uri="{FF2B5EF4-FFF2-40B4-BE49-F238E27FC236}">
                  <a16:creationId xmlns:a16="http://schemas.microsoft.com/office/drawing/2014/main" id="{95540576-B7C4-46F4-9040-0C67E3BC6DC0}"/>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6" name="object 32">
              <a:extLst>
                <a:ext uri="{FF2B5EF4-FFF2-40B4-BE49-F238E27FC236}">
                  <a16:creationId xmlns:a16="http://schemas.microsoft.com/office/drawing/2014/main" id="{F23502CB-BA2B-4D47-A2AD-8E9B74C1FB2D}"/>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
        <p:nvSpPr>
          <p:cNvPr id="17" name="Rectangle 16">
            <a:extLst>
              <a:ext uri="{FF2B5EF4-FFF2-40B4-BE49-F238E27FC236}">
                <a16:creationId xmlns:a16="http://schemas.microsoft.com/office/drawing/2014/main" id="{A7D85C03-FEA8-4B2A-AEDF-7C479D82013A}"/>
              </a:ext>
            </a:extLst>
          </p:cNvPr>
          <p:cNvSpPr/>
          <p:nvPr/>
        </p:nvSpPr>
        <p:spPr>
          <a:xfrm>
            <a:off x="4116338" y="475955"/>
            <a:ext cx="4081758" cy="494366"/>
          </a:xfrm>
          <a:prstGeom prst="rect">
            <a:avLst/>
          </a:prstGeom>
        </p:spPr>
        <p:txBody>
          <a:bodyPr wrap="none">
            <a:spAutoFit/>
          </a:bodyPr>
          <a:lstStyle/>
          <a:p>
            <a:pPr>
              <a:lnSpc>
                <a:spcPct val="150000"/>
              </a:lnSpc>
            </a:pPr>
            <a:r>
              <a:rPr lang="cy-GB" sz="2000" b="1"/>
              <a:t>Cynorthwyo pobl sydd wedi cynhyrfu</a:t>
            </a:r>
          </a:p>
        </p:txBody>
      </p:sp>
    </p:spTree>
    <p:extLst>
      <p:ext uri="{BB962C8B-B14F-4D97-AF65-F5344CB8AC3E}">
        <p14:creationId xmlns:p14="http://schemas.microsoft.com/office/powerpoint/2010/main" val="10909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4" name="Footer Placeholder 3">
            <a:extLst>
              <a:ext uri="{FF2B5EF4-FFF2-40B4-BE49-F238E27FC236}">
                <a16:creationId xmlns:a16="http://schemas.microsoft.com/office/drawing/2014/main" id="{0EFBB2ED-8EC0-48CA-9FD7-8641DFEE6A59}"/>
              </a:ext>
            </a:extLst>
          </p:cNvPr>
          <p:cNvSpPr>
            <a:spLocks noGrp="1"/>
          </p:cNvSpPr>
          <p:nvPr>
            <p:ph type="ftr" sz="quarter" idx="10"/>
          </p:nvPr>
        </p:nvSpPr>
        <p:spPr/>
        <p:txBody>
          <a:bodyPr/>
          <a:lstStyle/>
          <a:p>
            <a:r>
              <a:rPr lang="cy-GB"/>
              <a:t>Testun troedyn</a:t>
            </a: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3</a:t>
            </a:fld>
            <a:endParaRPr lang="en-GB"/>
          </a:p>
        </p:txBody>
      </p:sp>
      <p:sp>
        <p:nvSpPr>
          <p:cNvPr id="12" name="Text Placeholder 11">
            <a:extLst>
              <a:ext uri="{FF2B5EF4-FFF2-40B4-BE49-F238E27FC236}">
                <a16:creationId xmlns:a16="http://schemas.microsoft.com/office/drawing/2014/main" id="{D62E7504-5234-4D78-857E-8910A98B555A}"/>
              </a:ext>
            </a:extLst>
          </p:cNvPr>
          <p:cNvSpPr>
            <a:spLocks noGrp="1"/>
          </p:cNvSpPr>
          <p:nvPr>
            <p:ph type="body" sz="quarter" idx="14"/>
          </p:nvPr>
        </p:nvSpPr>
        <p:spPr>
          <a:xfrm>
            <a:off x="538786" y="5920396"/>
            <a:ext cx="11653214" cy="730393"/>
          </a:xfrm>
          <a:prstGeom prst="rect">
            <a:avLst/>
          </a:prstGeom>
        </p:spPr>
        <p:txBody>
          <a:bodyPr wrap="square">
            <a:spAutoFit/>
          </a:bodyPr>
          <a:lstStyle/>
          <a:p>
            <a:pPr>
              <a:lnSpc>
                <a:spcPct val="150000"/>
              </a:lnSpc>
            </a:pPr>
            <a:r>
              <a:rPr lang="cy-GB" sz="1100"/>
              <a:t>Cydnabyddiaeth</a:t>
            </a:r>
          </a:p>
          <a:p>
            <a:pPr>
              <a:lnSpc>
                <a:spcPct val="150000"/>
              </a:lnSpc>
            </a:pPr>
            <a:r>
              <a:rPr lang="cy-GB" sz="1100"/>
              <a:t>Mae’r awgrymiadau hyn yn seiliedig ar waith ymchwil a datblygu gan Dr Sarah Davidson ac fe’u hysgrifennwyd gan PJ White a Dr Sarah Davidson. Fe’u cynhyrchwyd ym mis Mawrth 2009. Cyhoeddwyd y gweithgaredd ystafell ddosbarth ym mis Rhagfyr 2011. Fe’i hadolygwyd ym mis Mehefin 2021.</a:t>
            </a:r>
          </a:p>
        </p:txBody>
      </p:sp>
      <p:sp>
        <p:nvSpPr>
          <p:cNvPr id="13" name="Rectangle 12">
            <a:extLst>
              <a:ext uri="{FF2B5EF4-FFF2-40B4-BE49-F238E27FC236}">
                <a16:creationId xmlns:a16="http://schemas.microsoft.com/office/drawing/2014/main" id="{40720F71-ABA9-4022-88DB-384A4A8CD70A}"/>
              </a:ext>
            </a:extLst>
          </p:cNvPr>
          <p:cNvSpPr/>
          <p:nvPr/>
        </p:nvSpPr>
        <p:spPr>
          <a:xfrm>
            <a:off x="218553" y="2132856"/>
            <a:ext cx="9261823" cy="2923877"/>
          </a:xfrm>
          <a:prstGeom prst="rect">
            <a:avLst/>
          </a:prstGeom>
        </p:spPr>
        <p:txBody>
          <a:bodyPr wrap="square">
            <a:spAutoFit/>
          </a:bodyPr>
          <a:lstStyle/>
          <a:p>
            <a:r>
              <a:rPr lang="cy-GB" sz="1600" b="1" dirty="0"/>
              <a:t>Beth yw’r pethau i’w hosgoi?</a:t>
            </a:r>
          </a:p>
          <a:p>
            <a:r>
              <a:rPr lang="cy-GB" sz="1400" dirty="0"/>
              <a:t>Dyma rai camgymeriadau sylfaenol i beidio eu gwneud:</a:t>
            </a:r>
          </a:p>
          <a:p>
            <a:endParaRPr lang="en-GB" sz="1400" dirty="0"/>
          </a:p>
          <a:p>
            <a:pPr marL="285750" indent="-285750">
              <a:buFont typeface="Wingdings" pitchFamily="2" charset="2"/>
              <a:buChar char="Ø"/>
            </a:pPr>
            <a:r>
              <a:rPr lang="cy-GB" sz="1400" dirty="0"/>
              <a:t>Peidiwch â cheisio bod yn rhy siriol gyda phobl na cheisio eu cael i weld yr ochr ddoniol. Eich tasg chi yw parchu sut maent yn teimlo yn awr a’u helpu i ddelio â'r sefyllfa, nid ei atal. </a:t>
            </a:r>
          </a:p>
          <a:p>
            <a:endParaRPr lang="cy-GB" sz="1400" dirty="0"/>
          </a:p>
          <a:p>
            <a:pPr marL="285750" indent="-285750">
              <a:buFont typeface="Wingdings" pitchFamily="2" charset="2"/>
              <a:buChar char="Ø"/>
            </a:pPr>
            <a:r>
              <a:rPr lang="cy-GB" sz="1400" dirty="0"/>
              <a:t>Peidiwch â dweud pethau fel, “Dwi’n gwybod sut rydych chi’n teimlo, fe ddigwyddodd yr un peth i mi”. Nid empathi yw hyn, mae’n debycach i frolio. Mae’n dieithrio ac yn gwylltio.</a:t>
            </a:r>
          </a:p>
          <a:p>
            <a:endParaRPr lang="cy-GB" sz="1400" dirty="0"/>
          </a:p>
          <a:p>
            <a:pPr marL="285750" indent="-285750">
              <a:buFont typeface="Wingdings" pitchFamily="2" charset="2"/>
              <a:buChar char="Ø"/>
            </a:pPr>
            <a:r>
              <a:rPr lang="cy-GB" sz="1400" dirty="0"/>
              <a:t>Peidiwch â brysio’r weithred nesaf. Cofiwch bob amser fod unigolyn sydd wedi cynhyrfu yn agored i niwed ac mae’n debyg nad yw mewn cyflwr i wneud penderfyniadau llwyddiannus.</a:t>
            </a:r>
          </a:p>
          <a:p>
            <a:endParaRPr lang="cy-GB" sz="1400" dirty="0"/>
          </a:p>
          <a:p>
            <a:pPr marL="269875" indent="-269875"/>
            <a:r>
              <a:rPr lang="cy-GB" sz="1400" dirty="0"/>
              <a:t>&gt;	Peidiwch â’u cofleidio - mae’n bosibl na fydd yn gwneud iddynt deimlo’n well ac mae ffyrdd eraill o gysuro rhywun.</a:t>
            </a:r>
          </a:p>
        </p:txBody>
      </p:sp>
      <p:grpSp>
        <p:nvGrpSpPr>
          <p:cNvPr id="14" name="Group 13">
            <a:extLst>
              <a:ext uri="{FF2B5EF4-FFF2-40B4-BE49-F238E27FC236}">
                <a16:creationId xmlns:a16="http://schemas.microsoft.com/office/drawing/2014/main" id="{C4C645DF-BF01-4284-A4F9-8430BE8FA4B6}"/>
              </a:ext>
            </a:extLst>
          </p:cNvPr>
          <p:cNvGrpSpPr/>
          <p:nvPr/>
        </p:nvGrpSpPr>
        <p:grpSpPr>
          <a:xfrm rot="19773609">
            <a:off x="4309614" y="1338609"/>
            <a:ext cx="954859" cy="1451362"/>
            <a:chOff x="5127674" y="3905746"/>
            <a:chExt cx="954859" cy="1451362"/>
          </a:xfrm>
        </p:grpSpPr>
        <p:sp>
          <p:nvSpPr>
            <p:cNvPr id="15" name="object 31">
              <a:extLst>
                <a:ext uri="{FF2B5EF4-FFF2-40B4-BE49-F238E27FC236}">
                  <a16:creationId xmlns:a16="http://schemas.microsoft.com/office/drawing/2014/main" id="{F4B15CCE-BC54-409F-B22F-CBA66836E34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6" name="object 32">
              <a:extLst>
                <a:ext uri="{FF2B5EF4-FFF2-40B4-BE49-F238E27FC236}">
                  <a16:creationId xmlns:a16="http://schemas.microsoft.com/office/drawing/2014/main" id="{D5E7D157-8AE8-4B6D-A74A-4E0916D18B54}"/>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24803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1A8DB69-7414-4586-9E9C-521838BF6B89}"/>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BC29393A-46AF-464F-A52F-47D10BA0F4DE}"/>
              </a:ext>
            </a:extLst>
          </p:cNvPr>
          <p:cNvSpPr>
            <a:spLocks noGrp="1"/>
          </p:cNvSpPr>
          <p:nvPr>
            <p:ph type="sldNum" sz="quarter" idx="12"/>
          </p:nvPr>
        </p:nvSpPr>
        <p:spPr/>
        <p:txBody>
          <a:bodyPr/>
          <a:lstStyle/>
          <a:p>
            <a:fld id="{89C05411-F5C4-44D6-90F3-776F91935555}" type="slidenum">
              <a:rPr lang="en-GB" smtClean="0"/>
              <a:pPr/>
              <a:t>4</a:t>
            </a:fld>
            <a:endParaRPr lang="en-GB"/>
          </a:p>
        </p:txBody>
      </p:sp>
      <p:pic>
        <p:nvPicPr>
          <p:cNvPr id="8" name="Picture 7">
            <a:extLst>
              <a:ext uri="{FF2B5EF4-FFF2-40B4-BE49-F238E27FC236}">
                <a16:creationId xmlns:a16="http://schemas.microsoft.com/office/drawing/2014/main" id="{E2AACEA6-4DAA-4D49-945A-970A0049F6F0}"/>
              </a:ext>
            </a:extLst>
          </p:cNvPr>
          <p:cNvPicPr>
            <a:picLocks noChangeAspect="1"/>
          </p:cNvPicPr>
          <p:nvPr/>
        </p:nvPicPr>
        <p:blipFill>
          <a:blip r:embed="rId2"/>
          <a:stretch>
            <a:fillRect/>
          </a:stretch>
        </p:blipFill>
        <p:spPr>
          <a:xfrm>
            <a:off x="3287688" y="0"/>
            <a:ext cx="5976664" cy="6858000"/>
          </a:xfrm>
          <a:prstGeom prst="rect">
            <a:avLst/>
          </a:prstGeom>
        </p:spPr>
      </p:pic>
      <p:sp>
        <p:nvSpPr>
          <p:cNvPr id="6" name="Title 2">
            <a:extLst>
              <a:ext uri="{FF2B5EF4-FFF2-40B4-BE49-F238E27FC236}">
                <a16:creationId xmlns:a16="http://schemas.microsoft.com/office/drawing/2014/main" id="{F7E01631-F37C-4AE0-AB27-219AEDF4CF32}"/>
              </a:ext>
            </a:extLst>
          </p:cNvPr>
          <p:cNvSpPr txBox="1">
            <a:spLocks/>
          </p:cNvSpPr>
          <p:nvPr/>
        </p:nvSpPr>
        <p:spPr>
          <a:xfrm>
            <a:off x="370205" y="332656"/>
            <a:ext cx="11422063" cy="514431"/>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Tree>
    <p:extLst>
      <p:ext uri="{BB962C8B-B14F-4D97-AF65-F5344CB8AC3E}">
        <p14:creationId xmlns:p14="http://schemas.microsoft.com/office/powerpoint/2010/main" val="40999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5</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636912"/>
            <a:ext cx="10729192" cy="1477328"/>
          </a:xfrm>
          <a:prstGeom prst="rect">
            <a:avLst/>
          </a:prstGeom>
        </p:spPr>
        <p:txBody>
          <a:bodyPr wrap="square">
            <a:spAutoFit/>
          </a:bodyPr>
          <a:lstStyle/>
          <a:p>
            <a:endParaRPr lang="en-GB" sz="1800" dirty="0"/>
          </a:p>
          <a:p>
            <a:r>
              <a:rPr lang="cy-GB" sz="1800"/>
              <a:t>Mae Liv allan yn siopa gyda’i mam. Yn sydyn, mae menyw yn cwympo i’r llawr. Mae merch y fenyw, sy’n ymddangos yr un oedran â Liv, yn mynd i banig, gan nad yw hi'n gwybod beth i’w wneud ac mae hi wedi cynhyrfu'n fawr. Mae hi’n gweiddi ar ei mam ond nid yw hi'n ei hateb. Mae pobl yn sefyll o gwmpas ond nid oes neb yn gwneud unrhyw beth, maent yn chwilio am rywun i wneud rhywbeth.</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2410135">
            <a:off x="9633110" y="1796448"/>
            <a:ext cx="636405" cy="929520"/>
          </a:xfrm>
          <a:prstGeom prst="rect">
            <a:avLst/>
          </a:prstGeom>
        </p:spPr>
      </p:pic>
    </p:spTree>
    <p:extLst>
      <p:ext uri="{BB962C8B-B14F-4D97-AF65-F5344CB8AC3E}">
        <p14:creationId xmlns:p14="http://schemas.microsoft.com/office/powerpoint/2010/main" val="7158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6</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636912"/>
            <a:ext cx="10729192" cy="1200329"/>
          </a:xfrm>
          <a:prstGeom prst="rect">
            <a:avLst/>
          </a:prstGeom>
        </p:spPr>
        <p:txBody>
          <a:bodyPr wrap="square">
            <a:spAutoFit/>
          </a:bodyPr>
          <a:lstStyle/>
          <a:p>
            <a:r>
              <a:rPr lang="cy-GB" sz="1800"/>
              <a:t>Mae Javid allan gyda’i ffrindiau. Maent yn gwersylla mewn maes yn dathlu diwedd eu harholiadau. Roeddent yn yfed. Mae ei ffrind yn dechrau gwneud llanast ac mae’n disgyn ac yn glanio’n ddrwg ar ei ffêr. Mae mewn llawer o boen, ac mae’n ymddangos ei fod mewn osgo rhyfedd. Nid yw ffrindiau eraill Javid yn gwybod beth i’w wneud ac maent yn poeni am fynd i drwbl.</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13130235">
            <a:off x="4393129" y="4029859"/>
            <a:ext cx="636405" cy="929520"/>
          </a:xfrm>
          <a:prstGeom prst="rect">
            <a:avLst/>
          </a:prstGeom>
        </p:spPr>
      </p:pic>
    </p:spTree>
    <p:extLst>
      <p:ext uri="{BB962C8B-B14F-4D97-AF65-F5344CB8AC3E}">
        <p14:creationId xmlns:p14="http://schemas.microsoft.com/office/powerpoint/2010/main" val="4007524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7</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967335"/>
            <a:ext cx="10729192" cy="923330"/>
          </a:xfrm>
          <a:prstGeom prst="rect">
            <a:avLst/>
          </a:prstGeom>
        </p:spPr>
        <p:txBody>
          <a:bodyPr wrap="square">
            <a:spAutoFit/>
          </a:bodyPr>
          <a:lstStyle/>
          <a:p>
            <a:r>
              <a:rPr lang="cy-GB" sz="1800"/>
              <a:t>Cafodd chwaer Susie y canlyniadau’n ôl ar gyfer arholiad y gwnaethant astudio’n galed iawn ar ei gyfer. Roedd ei chwaer yn meddwl y byddai hi’n cael marc da iawn, ond nid yw cystal ag yr oedd hi wedi ei ddisgwyl. Mae hi’n siomedig iawn ac nid yw hi wedi siarad â neb drwy’r dydd. Mae Susie yn nerfus, ond mae’n teimlo y dylai ei chefnogi. </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2410135">
            <a:off x="9345077" y="1942176"/>
            <a:ext cx="636405" cy="929520"/>
          </a:xfrm>
          <a:prstGeom prst="rect">
            <a:avLst/>
          </a:prstGeom>
        </p:spPr>
      </p:pic>
    </p:spTree>
    <p:extLst>
      <p:ext uri="{BB962C8B-B14F-4D97-AF65-F5344CB8AC3E}">
        <p14:creationId xmlns:p14="http://schemas.microsoft.com/office/powerpoint/2010/main" val="263200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8</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636912"/>
            <a:ext cx="10729192" cy="923330"/>
          </a:xfrm>
          <a:prstGeom prst="rect">
            <a:avLst/>
          </a:prstGeom>
        </p:spPr>
        <p:txBody>
          <a:bodyPr wrap="square">
            <a:spAutoFit/>
          </a:bodyPr>
          <a:lstStyle/>
          <a:p>
            <a:r>
              <a:rPr lang="cy-GB" sz="1800"/>
              <a:t>Mae Bex yn cerdded adref un noson ac yn gweld dyn ifanc yn gorwedd ar y llawr. Mae’n edrych fel ei fod yn gwaedu’n ddrwg. Nid yw hi'n gallu gweld neb arall o gwmpas. Mae hi’n gwybod os na fydd rhywun yn rhoi pwysau ar y clwyf yn fuan y bydd yr unigolyn mewn perygl difrifol o bosibl. Mae ganddi ffôn symudol a sgarff y gallai ei defnyddio. </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13130235">
            <a:off x="4228879" y="3666175"/>
            <a:ext cx="636405" cy="929520"/>
          </a:xfrm>
          <a:prstGeom prst="rect">
            <a:avLst/>
          </a:prstGeom>
        </p:spPr>
      </p:pic>
    </p:spTree>
    <p:extLst>
      <p:ext uri="{BB962C8B-B14F-4D97-AF65-F5344CB8AC3E}">
        <p14:creationId xmlns:p14="http://schemas.microsoft.com/office/powerpoint/2010/main" val="276816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D08389D-8D06-435E-AEFC-2DCD0DFA91AB}"/>
              </a:ext>
            </a:extLst>
          </p:cNvPr>
          <p:cNvSpPr>
            <a:spLocks noGrp="1"/>
          </p:cNvSpPr>
          <p:nvPr>
            <p:ph type="ftr" sz="quarter" idx="10"/>
          </p:nvPr>
        </p:nvSpPr>
        <p:spPr/>
        <p:txBody>
          <a:bodyPr/>
          <a:lstStyle/>
          <a:p>
            <a:r>
              <a:rPr lang="cy-GB"/>
              <a:t>Testun troedyn</a:t>
            </a:r>
          </a:p>
        </p:txBody>
      </p:sp>
      <p:sp>
        <p:nvSpPr>
          <p:cNvPr id="4" name="Slide Number Placeholder 3">
            <a:extLst>
              <a:ext uri="{FF2B5EF4-FFF2-40B4-BE49-F238E27FC236}">
                <a16:creationId xmlns:a16="http://schemas.microsoft.com/office/drawing/2014/main" id="{027D02ED-4C2C-4953-AE17-580286368370}"/>
              </a:ext>
            </a:extLst>
          </p:cNvPr>
          <p:cNvSpPr>
            <a:spLocks noGrp="1"/>
          </p:cNvSpPr>
          <p:nvPr>
            <p:ph type="sldNum" sz="quarter" idx="12"/>
          </p:nvPr>
        </p:nvSpPr>
        <p:spPr/>
        <p:txBody>
          <a:bodyPr/>
          <a:lstStyle/>
          <a:p>
            <a:fld id="{89C05411-F5C4-44D6-90F3-776F91935555}" type="slidenum">
              <a:rPr lang="en-GB" smtClean="0"/>
              <a:pPr/>
              <a:t>9</a:t>
            </a:fld>
            <a:endParaRPr lang="en-GB"/>
          </a:p>
        </p:txBody>
      </p:sp>
      <p:sp>
        <p:nvSpPr>
          <p:cNvPr id="6" name="Title 2">
            <a:extLst>
              <a:ext uri="{FF2B5EF4-FFF2-40B4-BE49-F238E27FC236}">
                <a16:creationId xmlns:a16="http://schemas.microsoft.com/office/drawing/2014/main" id="{762B8B64-5C8B-4992-A9F9-5DDC30C0357B}"/>
              </a:ext>
            </a:extLst>
          </p:cNvPr>
          <p:cNvSpPr txBox="1">
            <a:spLocks noGrp="1"/>
          </p:cNvSpPr>
          <p:nvPr>
            <p:ph type="title"/>
          </p:nvPr>
        </p:nvSpPr>
        <p:spPr>
          <a:xfrm>
            <a:off x="384175" y="363538"/>
            <a:ext cx="11422063" cy="514350"/>
          </a:xfrm>
          <a:prstGeom prst="rect">
            <a:avLst/>
          </a:prstGeom>
        </p:spPr>
        <p:txBody>
          <a:bodyPr wrap="square" lIns="0" tIns="0" rIns="0" bIns="0">
            <a:noAutofit/>
          </a:bodyPr>
          <a:lstStyle>
            <a:lvl1pPr eaLnBrk="1" hangingPunct="1">
              <a:defRPr lang="en-GB" sz="1400" b="1" kern="1200" spc="4">
                <a:solidFill>
                  <a:schemeClr val="tx1"/>
                </a:solidFill>
                <a:latin typeface="+mj-lt"/>
                <a:ea typeface="+mn-ea"/>
                <a:cs typeface="Arial"/>
              </a:defRPr>
            </a:lvl1pPr>
          </a:lstStyle>
          <a:p>
            <a:pPr defTabSz="914400"/>
            <a:r>
              <a:rPr lang="cy-GB">
                <a:solidFill>
                  <a:srgbClr val="000000"/>
                </a:solidFill>
              </a:rPr>
              <a:t>Dewis helpu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9" name="Rectangle 8">
            <a:extLst>
              <a:ext uri="{FF2B5EF4-FFF2-40B4-BE49-F238E27FC236}">
                <a16:creationId xmlns:a16="http://schemas.microsoft.com/office/drawing/2014/main" id="{D37C875C-55CE-40F7-8006-47A1F1BA2504}"/>
              </a:ext>
            </a:extLst>
          </p:cNvPr>
          <p:cNvSpPr/>
          <p:nvPr/>
        </p:nvSpPr>
        <p:spPr>
          <a:xfrm>
            <a:off x="805583" y="2967335"/>
            <a:ext cx="10729192" cy="1200329"/>
          </a:xfrm>
          <a:prstGeom prst="rect">
            <a:avLst/>
          </a:prstGeom>
        </p:spPr>
        <p:txBody>
          <a:bodyPr wrap="square">
            <a:spAutoFit/>
          </a:bodyPr>
          <a:lstStyle/>
          <a:p>
            <a:r>
              <a:rPr lang="cy-GB" sz="1800"/>
              <a:t>Mae Zak gyda’i ffrindiau yn y dref ac yn cerdded heibio dyn sy’n eistedd ar y llawr. Mae’n siarad yn aneglur ac mae’n ymddangos na all godi ei fraich yn dda iawn. Mae ei ffrindiau’n chwerthin ac yn meddwl ei fod yn feddw. Cafodd nain Sak strôc unwaith, felly mae’n gyfarwydd â’r arwyddion. Mae’n awgrymu efallai nad yw’n iawn, ond mae ei ffrindiau’n dweud wrtho am ei anwybyddu, maent eisoes yn hwyr yn cwrdd â phobl eraill yn y sinema.</a:t>
            </a:r>
          </a:p>
        </p:txBody>
      </p:sp>
      <p:pic>
        <p:nvPicPr>
          <p:cNvPr id="10" name="Picture 9">
            <a:extLst>
              <a:ext uri="{FF2B5EF4-FFF2-40B4-BE49-F238E27FC236}">
                <a16:creationId xmlns:a16="http://schemas.microsoft.com/office/drawing/2014/main" id="{874695A4-36FC-495F-BE35-0EAF65F46062}"/>
              </a:ext>
            </a:extLst>
          </p:cNvPr>
          <p:cNvPicPr/>
          <p:nvPr/>
        </p:nvPicPr>
        <p:blipFill>
          <a:blip r:embed="rId2" cstate="print">
            <a:extLst>
              <a:ext uri="{28A0092B-C50C-407E-A947-70E740481C1C}">
                <a14:useLocalDpi xmlns:a14="http://schemas.microsoft.com/office/drawing/2010/main" val="0"/>
              </a:ext>
            </a:extLst>
          </a:blip>
          <a:stretch>
            <a:fillRect/>
          </a:stretch>
        </p:blipFill>
        <p:spPr>
          <a:xfrm rot="2410135">
            <a:off x="9345077" y="1942176"/>
            <a:ext cx="636405" cy="929520"/>
          </a:xfrm>
          <a:prstGeom prst="rect">
            <a:avLst/>
          </a:prstGeom>
        </p:spPr>
      </p:pic>
    </p:spTree>
    <p:extLst>
      <p:ext uri="{BB962C8B-B14F-4D97-AF65-F5344CB8AC3E}">
        <p14:creationId xmlns:p14="http://schemas.microsoft.com/office/powerpoint/2010/main" val="3638142830"/>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Secondary.pptx" id="{94864929-2686-40D9-93B5-BBD3852E4929}" vid="{08CF7FE9-06CF-4687-AF2E-295CC6474B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8" ma:contentTypeDescription="Create a new document." ma:contentTypeScope="" ma:versionID="2c4d18413f6cbb8c67f5727473a6ba48">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da635d3af652d0743de53ea3db0bc43c"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enumeration value="Career Development Pathways"/>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Status xmlns="7aff5d3a-ac69-412e-8e86-2dc83d63a9de" xsi:nil="true"/>
    <Subfolder2 xmlns="7aff5d3a-ac69-412e-8e86-2dc83d63a9de" xsi:nil="true"/>
    <Area xmlns="7aff5d3a-ac69-412e-8e86-2dc83d63a9de"/>
    <HighLevelFolder xmlns="7aff5d3a-ac69-412e-8e86-2dc83d63a9de"/>
    <Misc_x002e_ xmlns="7aff5d3a-ac69-412e-8e86-2dc83d63a9de" xsi:nil="true"/>
    <GDPRnonCompliancedate xmlns="7aff5d3a-ac69-412e-8e86-2dc83d63a9de" xsi:nil="true"/>
    <SubFolder xmlns="7aff5d3a-ac69-412e-8e86-2dc83d63a9de" xsi:nil="true"/>
    <lcf76f155ced4ddcb4097134ff3c332f xmlns="7aff5d3a-ac69-412e-8e86-2dc83d63a9d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3286261-1967-490B-BE34-CFE303E72B5C}"/>
</file>

<file path=customXml/itemProps2.xml><?xml version="1.0" encoding="utf-8"?>
<ds:datastoreItem xmlns:ds="http://schemas.openxmlformats.org/officeDocument/2006/customXml" ds:itemID="{59DBE9C3-F5BC-4FB8-B5A9-0C83E9548E1E}"/>
</file>

<file path=customXml/itemProps3.xml><?xml version="1.0" encoding="utf-8"?>
<ds:datastoreItem xmlns:ds="http://schemas.openxmlformats.org/officeDocument/2006/customXml" ds:itemID="{E380E600-124A-4CB0-9A00-B3362C489199}"/>
</file>

<file path=docProps/app.xml><?xml version="1.0" encoding="utf-8"?>
<Properties xmlns="http://schemas.openxmlformats.org/officeDocument/2006/extended-properties" xmlns:vt="http://schemas.openxmlformats.org/officeDocument/2006/docPropsVTypes">
  <Template>Secondary_BRC_FirstAid_PowerPoint</Template>
  <TotalTime>1161</TotalTime>
  <Words>1346</Words>
  <Application>Microsoft Macintosh PowerPoint</Application>
  <PresentationFormat>Widescreen</PresentationFormat>
  <Paragraphs>76</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HelveticaNeueLT Pro 45 Lt</vt:lpstr>
      <vt:lpstr>HelveticaNeueLT Pro 55 Roman</vt:lpstr>
      <vt:lpstr>HelveticaNeueLT Pro 65 Md</vt:lpstr>
      <vt:lpstr>Wingdings</vt:lpstr>
      <vt:lpstr>Red Cross FA V1</vt:lpstr>
      <vt:lpstr>Dewis helpu.</vt:lpstr>
      <vt:lpstr>Dewis helpu – dysgu PowerPoint Helpu eraill </vt:lpstr>
      <vt:lpstr>Dewis helpu – dysgu PowerPoint Helpu eraill </vt:lpstr>
      <vt:lpstr>PowerPoint Presentation</vt:lpstr>
      <vt:lpstr>Dewis helpu – dysgu PowerPoint Helpu eraill </vt:lpstr>
      <vt:lpstr>Dewis helpu – dysgu PowerPoint Helpu eraill </vt:lpstr>
      <vt:lpstr>Dewis helpu – dysgu PowerPoint Helpu eraill </vt:lpstr>
      <vt:lpstr>Dewis helpu – dysgu PowerPoint Helpu eraill </vt:lpstr>
      <vt:lpstr>Dewis helpu – dysgu PowerPoint Helpu eraill </vt:lpstr>
      <vt:lpstr>Dewis helpu – dysgu PowerPoint Helpu eraill </vt:lpstr>
      <vt:lpstr>Dewis helpu – dysgu PowerPoint Helpu eraill </vt:lpstr>
      <vt:lpstr>Dewis helpu – dysgu PowerPoint Helpu eraill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dc:title>
  <dc:creator>Lucy Tutton</dc:creator>
  <cp:lastModifiedBy>Dafydd Williams</cp:lastModifiedBy>
  <cp:revision>11</cp:revision>
  <dcterms:created xsi:type="dcterms:W3CDTF">2020-02-11T14:05:13Z</dcterms:created>
  <dcterms:modified xsi:type="dcterms:W3CDTF">2024-01-05T16:24:20Z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y fmtid="{D5CDD505-2E9C-101B-9397-08002B2CF9AE}" pid="5" name="ContentTypeId">
    <vt:lpwstr>0x0101002470018B266A524D8C6ED64754E3AA0C</vt:lpwstr>
  </property>
  <property fmtid="{D5CDD505-2E9C-101B-9397-08002B2CF9AE}" pid="6" name="_dlc_policyId">
    <vt:lpwstr/>
  </property>
  <property fmtid="{D5CDD505-2E9C-101B-9397-08002B2CF9AE}" pid="7" name="ItemRetentionFormula">
    <vt:lpwstr/>
  </property>
</Properties>
</file>