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  <p:cmAuthor id="2" name="Rachel Simm" initials="RS" lastIdx="2" clrIdx="1">
    <p:extLst>
      <p:ext uri="{19B8F6BF-5375-455C-9EA6-DF929625EA0E}">
        <p15:presenceInfo xmlns:p15="http://schemas.microsoft.com/office/powerpoint/2012/main" userId="Rachel Simm" providerId="None"/>
      </p:ext>
    </p:extLst>
  </p:cmAuthor>
  <p:cmAuthor id="3" name="Chloe Bruce" initials="CB" lastIdx="1" clrIdx="2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76" autoAdjust="0"/>
  </p:normalViewPr>
  <p:slideViewPr>
    <p:cSldViewPr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14.svg"/><Relationship Id="rId5" Type="http://schemas.openxmlformats.org/officeDocument/2006/relationships/image" Target="../media/image13.jpeg"/><Relationship Id="rId1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12.jpeg"/><Relationship Id="rId9" Type="http://schemas.openxmlformats.org/officeDocument/2006/relationships/image" Target="../media/image12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7.png"/><Relationship Id="rId5" Type="http://schemas.openxmlformats.org/officeDocument/2006/relationships/image" Target="../media/image14.jpeg"/><Relationship Id="rId10" Type="http://schemas.openxmlformats.org/officeDocument/2006/relationships/image" Target="../media/image14.sv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1908987"/>
            <a:ext cx="9561138" cy="1279196"/>
          </a:xfrm>
        </p:spPr>
        <p:txBody>
          <a:bodyPr/>
          <a:lstStyle/>
          <a:p>
            <a:r>
              <a:rPr lang="cy-GB" sz="5400"/>
              <a:t>Ddim yn ymateb ond yn anadlu</a:t>
            </a:r>
            <a:r>
              <a:rPr lang="cy-GB" sz="54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7007969" cy="615553"/>
          </a:xfrm>
        </p:spPr>
        <p:txBody>
          <a:bodyPr/>
          <a:lstStyle/>
          <a:p>
            <a:r>
              <a:rPr lang="cy-GB" sz="2000"/>
              <a:t>Sut i helpu rhywun nad yw’n ymateb ond mae’n anadlu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cy-GB">
                <a:solidFill>
                  <a:srgbClr val="FF0000"/>
                </a:solidFill>
              </a:rPr>
              <a:t>Rhowch y lluniau ar y sleid nesaf mewn trefn er mwyn helpu rhywun nad yw’n ymateb ond mae’n anadlu</a:t>
            </a:r>
          </a:p>
          <a:p>
            <a:endParaRPr lang="en-GB" dirty="0"/>
          </a:p>
          <a:p>
            <a:pPr lvl="1"/>
            <a:r>
              <a:rPr lang="cy-GB"/>
              <a:t>Allwch chi ddangos y drefn gywir o ran beth i’w wneud pan fydd angen cymorth cyntaf ar rywun? </a:t>
            </a:r>
          </a:p>
          <a:p>
            <a:pPr lvl="1"/>
            <a:endParaRPr lang="en-GB" dirty="0"/>
          </a:p>
          <a:p>
            <a:pPr lvl="1"/>
            <a:r>
              <a:rPr lang="cy-GB"/>
              <a:t>Gallwch edrych ar y cerdyn ‘sut i helpu’ rhywun nad yw’n ymateb ond mae’n anadlu i’ch helpu.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Ddim yn ymateb ond yn anadlu 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smtClean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49884" y="5183325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1" y="332656"/>
            <a:ext cx="2424086" cy="688930"/>
          </a:xfrm>
        </p:spPr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Ddim yn ymateb ond yn anadlu – gweithgaredd dysgu</a:t>
            </a:r>
            <a:r>
              <a:rPr lang="cy-GB">
                <a:latin typeface="+mn-lt"/>
              </a:rPr>
              <a:t/>
            </a:r>
            <a:br>
              <a:rPr lang="cy-GB">
                <a:latin typeface="+mn-lt"/>
              </a:rPr>
            </a:br>
            <a:r>
              <a:rPr lang="cy-GB">
                <a:latin typeface="+mn-lt"/>
              </a:rPr>
              <a:t/>
            </a:r>
            <a:br>
              <a:rPr lang="cy-GB">
                <a:latin typeface="+mn-lt"/>
              </a:rPr>
            </a:br>
            <a:r>
              <a:rPr lang="cy-GB" sz="2000">
                <a:latin typeface="+mn-lt"/>
              </a:rPr>
              <a:t>Rhowch y rhifau ar y lluniau yn y drefn rydych chi’n meddwl fyddai orau i helpu rhywun nad yw’n ymateb ond mae’n anadlu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8" y="2045824"/>
            <a:ext cx="24479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y-GB" sz="1800" dirty="0" smtClean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1800" dirty="0" smtClean="0">
                <a:solidFill>
                  <a:srgbClr val="EF2A24"/>
                </a:solidFill>
                <a:latin typeface="HelveticaNeueLTPro-Hv"/>
              </a:rPr>
              <a:t>Sut </a:t>
            </a:r>
            <a:r>
              <a:rPr lang="cy-GB" sz="1800" dirty="0">
                <a:solidFill>
                  <a:srgbClr val="EF2A24"/>
                </a:solidFill>
                <a:latin typeface="HelveticaNeueLTPro-Hv"/>
              </a:rPr>
              <a:t>i helpu rhywun nad yw’n ymateb ond mae’n anadlu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pPr fontAlgn="base"/>
            <a:r>
              <a:rPr lang="cy-GB" dirty="0"/>
              <a:t>Edrychwch i weld a yw’n anadlu. Gwyrwch ei ben yn ôl - Allwch chi weld ei frest yn symud? Allwch chi ei glywed, ei weld neu ei deimlo’n anadlu? Os gallwch chi, yna mae’n anadlu.  </a:t>
            </a:r>
          </a:p>
          <a:p>
            <a:r>
              <a:rPr lang="cy-GB" dirty="0"/>
              <a:t> </a:t>
            </a:r>
          </a:p>
          <a:p>
            <a:r>
              <a:rPr lang="cy-GB" dirty="0"/>
              <a:t>Symudwch yr unigolyn ar ei ochr a gwyro ei ben yn ôl. 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r>
              <a:rPr lang="cy-GB" dirty="0"/>
              <a:t>Ewch i roi gwybod i oedolyn a ffonio 999 ar unwaith. 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Ddim yn ymateb ond yn anadlu – gweithgaredd dysgu</a:t>
            </a:r>
            <a:r>
              <a:rPr lang="cy-GB" dirty="0">
                <a:latin typeface="+mn-lt"/>
              </a:rPr>
              <a:t/>
            </a:r>
            <a:br>
              <a:rPr lang="cy-GB" dirty="0">
                <a:latin typeface="+mn-lt"/>
              </a:rPr>
            </a:br>
            <a:r>
              <a:rPr lang="cy-GB" dirty="0">
                <a:latin typeface="+mn-lt"/>
              </a:rPr>
              <a:t/>
            </a:r>
            <a:br>
              <a:rPr lang="cy-GB" dirty="0">
                <a:latin typeface="+mn-lt"/>
              </a:rPr>
            </a:br>
            <a:r>
              <a:rPr lang="cy-GB" sz="1800" dirty="0">
                <a:latin typeface="+mn-lt"/>
              </a:rPr>
              <a:t>Nawr, gwiriwch i weld a ydych wedi rhoi’r camau 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/>
              <a:t>Cerdyn sut i helpu rhywun nad yw’n ymateb ond mae’n anadlu</a:t>
            </a:r>
            <a:br>
              <a:rPr lang="cy-GB" sz="3600"/>
            </a:br>
            <a:r>
              <a:rPr lang="cy-GB" sz="3600"/>
              <a:t/>
            </a:r>
            <a:br>
              <a:rPr lang="cy-GB" sz="3600"/>
            </a:br>
            <a:r>
              <a:rPr lang="cy-GB" sz="3600"/>
              <a:t/>
            </a:r>
            <a:br>
              <a:rPr lang="cy-GB" sz="3600"/>
            </a:br>
            <a:r>
              <a:rPr lang="cy-GB" sz="3600"/>
              <a:t>Atgoffwch eich hun o’r camau i’w cymryd i helpu rhywun </a:t>
            </a:r>
            <a:br>
              <a:rPr lang="cy-GB" sz="3600"/>
            </a:br>
            <a:r>
              <a:rPr lang="cy-GB" sz="3600"/>
              <a:t>nad yw’n ymateb ond mae’n anadlu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smtClean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EF94BC-8979-4A92-B205-C783B943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584850"/>
            <a:ext cx="4013468" cy="5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>Use for all documents that are not required to be retained for longer than 1 year after last modified.</p:Description>
  <p:Statement/>
  <p:PolicyItems>
    <p:PolicyItem featureId="Microsoft.Office.RecordsManagement.PolicyFeatures.Expiration" staticId="0x0101002470018B266A524D8C6ED64754E3AA0C|1589124849" UniqueId="19f723c3-1177-4c73-87b1-7fe8c883dc00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1FA874-18EE-4354-A8EE-22E619DF8861}"/>
</file>

<file path=customXml/itemProps2.xml><?xml version="1.0" encoding="utf-8"?>
<ds:datastoreItem xmlns:ds="http://schemas.openxmlformats.org/officeDocument/2006/customXml" ds:itemID="{03EC9D55-1EE0-4D14-BC74-F655A270F08E}"/>
</file>

<file path=customXml/itemProps3.xml><?xml version="1.0" encoding="utf-8"?>
<ds:datastoreItem xmlns:ds="http://schemas.openxmlformats.org/officeDocument/2006/customXml" ds:itemID="{0DF41BFA-BC29-47B5-BE4C-C58C6261CFB5}"/>
</file>

<file path=customXml/itemProps4.xml><?xml version="1.0" encoding="utf-8"?>
<ds:datastoreItem xmlns:ds="http://schemas.openxmlformats.org/officeDocument/2006/customXml" ds:itemID="{85F6C9EC-7FBD-4EDE-AD42-8F17DEEFF238}"/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252</TotalTime>
  <Words>299</Words>
  <Application>Microsoft Office PowerPoint</Application>
  <PresentationFormat>Widescreen</PresentationFormat>
  <Paragraphs>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Ddim yn ymateb ond yn anadlu.</vt:lpstr>
      <vt:lpstr>Sgiliau cymorth cyntaf Ddim yn ymateb ond yn anadlu – gweithgaredd dysgu</vt:lpstr>
      <vt:lpstr>Sgiliau cymorth cyntaf Ddim yn ymateb ond yn anadlu – gweithgaredd dysgu  Rhowch y rhifau ar y lluniau yn y drefn rydych chi’n meddwl fyddai orau i helpu rhywun nad yw’n ymateb ond mae’n anadlu</vt:lpstr>
      <vt:lpstr>Sgiliau cymorth cyntaf Ddim yn ymateb ond yn anadlu – gweithgaredd dysgu  Nawr, gwiriwch i weld a ydych wedi rhoi’r camau yn y drefn gywir</vt:lpstr>
      <vt:lpstr>Cerdyn sut i helpu rhywun nad yw’n ymateb ond mae’n anadlu   Atgoffwch eich hun o’r camau i’w cymryd i helpu rhywun  nad yw’n ymateb ond mae’n anadlu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Bethan Roberts</cp:lastModifiedBy>
  <cp:revision>23</cp:revision>
  <dcterms:created xsi:type="dcterms:W3CDTF">2019-10-07T09:46:31Z</dcterms:created>
  <dcterms:modified xsi:type="dcterms:W3CDTF">2022-09-05T13:37:10Z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10" name="TaxCatchAll">
    <vt:lpwstr/>
  </property>
  <property fmtid="{D5CDD505-2E9C-101B-9397-08002B2CF9AE}" pid="12" name="b5bd0e747d9243cdba6014139b7d7e8a">
    <vt:lpwstr/>
  </property>
  <property fmtid="{D5CDD505-2E9C-101B-9397-08002B2CF9AE}" pid="13" name="BRC_x002d_Classification">
    <vt:lpwstr/>
  </property>
  <property fmtid="{D5CDD505-2E9C-101B-9397-08002B2CF9AE}" pid="14" name="BRC-Classification">
    <vt:lpwstr/>
  </property>
</Properties>
</file>