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revisionInfo.xml" ContentType="application/vnd.ms-powerpoint.revisioninfo+xml"/>
  <Override PartName="/ppt/changesInfos/changesInfo1.xml" ContentType="application/vnd.ms-powerpoint.changes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"/>
  </p:notesMasterIdLst>
  <p:sldIdLst>
    <p:sldId id="297" r:id="rId2"/>
    <p:sldId id="327" r:id="rId3"/>
    <p:sldId id="298" r:id="rId4"/>
    <p:sldId id="329" r:id="rId5"/>
    <p:sldId id="331" r:id="rId6"/>
    <p:sldId id="333" r:id="rId7"/>
    <p:sldId id="334" r:id="rId8"/>
  </p:sldIdLst>
  <p:sldSz cx="12192000" cy="6858000"/>
  <p:notesSz cx="16256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Dickie" initials="JD" lastIdx="2" clrIdx="0">
    <p:extLst>
      <p:ext uri="{19B8F6BF-5375-455C-9EA6-DF929625EA0E}">
        <p15:presenceInfo xmlns:p15="http://schemas.microsoft.com/office/powerpoint/2012/main" userId="S::jamesdickie@redcross.org.uk::03d257c9-0373-4ec5-aac5-0d0b999e366b" providerId="AD"/>
      </p:ext>
    </p:extLst>
  </p:cmAuthor>
  <p:cmAuthor id="2" name="Chloe Bruce" initials="CB" lastIdx="1" clrIdx="1">
    <p:extLst>
      <p:ext uri="{19B8F6BF-5375-455C-9EA6-DF929625EA0E}">
        <p15:presenceInfo xmlns:p15="http://schemas.microsoft.com/office/powerpoint/2012/main" userId="S::ChloeBruce@redcross.org.uk::cd14b7cc-a47c-4568-a7e1-17940fbf5a9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2A78F7-1CFE-49C4-8DDA-A29BC6D521AE}" v="3" dt="2021-06-30T13:09:10.151"/>
    <p1510:client id="{EDD8040F-F5B6-E51B-3734-87EF61A99DFC}" v="2" dt="2021-06-30T11:11:39.69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/>
    <p:restoredTop sz="94706"/>
  </p:normalViewPr>
  <p:slideViewPr>
    <p:cSldViewPr>
      <p:cViewPr varScale="1">
        <p:scale>
          <a:sx n="134" d="100"/>
          <a:sy n="134" d="100"/>
        </p:scale>
        <p:origin x="200" y="88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ickie" userId="S::jamesdickie@redcross.org.uk::03d257c9-0373-4ec5-aac5-0d0b999e366b" providerId="AD" clId="Web-{EDD8040F-F5B6-E51B-3734-87EF61A99DFC}"/>
    <pc:docChg chg="">
      <pc:chgData name="James Dickie" userId="S::jamesdickie@redcross.org.uk::03d257c9-0373-4ec5-aac5-0d0b999e366b" providerId="AD" clId="Web-{EDD8040F-F5B6-E51B-3734-87EF61A99DFC}" dt="2021-06-30T11:11:39.697" v="1"/>
      <pc:docMkLst>
        <pc:docMk/>
      </pc:docMkLst>
      <pc:sldChg chg="addCm">
        <pc:chgData name="James Dickie" userId="S::jamesdickie@redcross.org.uk::03d257c9-0373-4ec5-aac5-0d0b999e366b" providerId="AD" clId="Web-{EDD8040F-F5B6-E51B-3734-87EF61A99DFC}" dt="2021-06-30T11:11:39.697" v="1"/>
        <pc:sldMkLst>
          <pc:docMk/>
          <pc:sldMk cId="403356989" sldId="327"/>
        </pc:sldMkLst>
      </pc:sldChg>
    </pc:docChg>
  </pc:docChgLst>
  <pc:docChgLst>
    <pc:chgData name="Chloe Bruce" userId="cd14b7cc-a47c-4568-a7e1-17940fbf5a9f" providerId="ADAL" clId="{872A78F7-1CFE-49C4-8DDA-A29BC6D521AE}"/>
    <pc:docChg chg="custSel modSld">
      <pc:chgData name="Chloe Bruce" userId="cd14b7cc-a47c-4568-a7e1-17940fbf5a9f" providerId="ADAL" clId="{872A78F7-1CFE-49C4-8DDA-A29BC6D521AE}" dt="2021-06-30T14:59:37.112" v="4" actId="1592"/>
      <pc:docMkLst>
        <pc:docMk/>
      </pc:docMkLst>
      <pc:sldChg chg="modSp addCm delCm modCm">
        <pc:chgData name="Chloe Bruce" userId="cd14b7cc-a47c-4568-a7e1-17940fbf5a9f" providerId="ADAL" clId="{872A78F7-1CFE-49C4-8DDA-A29BC6D521AE}" dt="2021-06-30T14:59:37.112" v="4" actId="1592"/>
        <pc:sldMkLst>
          <pc:docMk/>
          <pc:sldMk cId="403356989" sldId="327"/>
        </pc:sldMkLst>
        <pc:picChg chg="mod">
          <ac:chgData name="Chloe Bruce" userId="cd14b7cc-a47c-4568-a7e1-17940fbf5a9f" providerId="ADAL" clId="{872A78F7-1CFE-49C4-8DDA-A29BC6D521AE}" dt="2021-06-30T13:09:07.799" v="0"/>
          <ac:picMkLst>
            <pc:docMk/>
            <pc:sldMk cId="403356989" sldId="327"/>
            <ac:picMk id="8" creationId="{E3EC74FB-B1DD-4A8A-809B-1238B994267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92205-E3CE-4B42-907A-C3BB5D21EF03}" type="datetimeFigureOut">
              <a:rPr lang="en-GB" smtClean="0"/>
              <a:t>05/01/2024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8070E-2810-4E5C-83CC-655FBDA013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17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90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752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832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264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011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251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0" y="0"/>
            <a:ext cx="11424591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1F0C7B3-14C1-C528-8DD0-669BF9CBB114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82">
            <a:extLst>
              <a:ext uri="{FF2B5EF4-FFF2-40B4-BE49-F238E27FC236}">
                <a16:creationId xmlns:a16="http://schemas.microsoft.com/office/drawing/2014/main" id="{C3F67770-1FD1-3B5B-5680-60A7C765D2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99912" y="0"/>
            <a:ext cx="792088" cy="5005556"/>
          </a:xfrm>
          <a:prstGeom prst="rect">
            <a:avLst/>
          </a:prstGeom>
        </p:spPr>
      </p:pic>
      <p:pic>
        <p:nvPicPr>
          <p:cNvPr id="6" name="Graphic 83">
            <a:extLst>
              <a:ext uri="{FF2B5EF4-FFF2-40B4-BE49-F238E27FC236}">
                <a16:creationId xmlns:a16="http://schemas.microsoft.com/office/drawing/2014/main" id="{62CD0196-747D-AB69-FA77-F8844C47D0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009" y="5877272"/>
            <a:ext cx="2589991" cy="980728"/>
          </a:xfrm>
          <a:prstGeom prst="rect">
            <a:avLst/>
          </a:prstGeom>
        </p:spPr>
      </p:pic>
      <p:sp>
        <p:nvSpPr>
          <p:cNvPr id="7" name="object 53">
            <a:extLst>
              <a:ext uri="{FF2B5EF4-FFF2-40B4-BE49-F238E27FC236}">
                <a16:creationId xmlns:a16="http://schemas.microsoft.com/office/drawing/2014/main" id="{2F695571-9DCC-5737-F0A7-FF55ED04117D}"/>
              </a:ext>
            </a:extLst>
          </p:cNvPr>
          <p:cNvSpPr txBox="1"/>
          <p:nvPr userDrawn="1"/>
        </p:nvSpPr>
        <p:spPr>
          <a:xfrm>
            <a:off x="1066800" y="6021288"/>
            <a:ext cx="4381128" cy="50687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2019.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Pob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llun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oni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nodir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wahanol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.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adnodd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hwn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deunyddiau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addysgol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eraill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am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ddim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gael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www.redcross.org.uk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/education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Cymdeithas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elusen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wedi’i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chofrestru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Nghymru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Lloegr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(220949)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Alban (SCO37738).</a:t>
            </a:r>
            <a:endParaRPr lang="en-GB"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8" name="Graphic 12">
            <a:extLst>
              <a:ext uri="{FF2B5EF4-FFF2-40B4-BE49-F238E27FC236}">
                <a16:creationId xmlns:a16="http://schemas.microsoft.com/office/drawing/2014/main" id="{861A0538-EE47-BB01-A99B-FC21577C1F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255" y="5999842"/>
            <a:ext cx="506169" cy="71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3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0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2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1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3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7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 numCol="2" spcCol="288000">
            <a:noAutofit/>
          </a:bodyPr>
          <a:lstStyle>
            <a:lvl1pPr marL="449263" indent="-449263">
              <a:lnSpc>
                <a:spcPts val="2800"/>
              </a:lnSpc>
              <a:buFontTx/>
              <a:buBlip>
                <a:blip r:embed="rId2"/>
              </a:buBlip>
              <a:defRPr sz="2600">
                <a:latin typeface="+mj-lt"/>
              </a:defRPr>
            </a:lvl1pPr>
            <a:lvl2pPr marL="449263" indent="-449263">
              <a:lnSpc>
                <a:spcPts val="2800"/>
              </a:lnSpc>
              <a:buFontTx/>
              <a:buBlip>
                <a:blip r:embed="rId2"/>
              </a:buBlip>
              <a:defRPr sz="2600"/>
            </a:lvl2pPr>
            <a:lvl3pPr marL="449263" indent="-449263">
              <a:lnSpc>
                <a:spcPts val="2200"/>
              </a:lnSpc>
              <a:buFontTx/>
              <a:buBlip>
                <a:blip r:embed="rId2"/>
              </a:buBlip>
              <a:defRPr sz="1800" b="1">
                <a:latin typeface="HelveticaNeueLT Pro 65 Md" panose="020B0804020202020204" pitchFamily="34" charset="0"/>
              </a:defRPr>
            </a:lvl3pPr>
            <a:lvl4pPr marL="449263" indent="-449263">
              <a:lnSpc>
                <a:spcPts val="2200"/>
              </a:lnSpc>
              <a:buFontTx/>
              <a:buBlip>
                <a:blip r:embed="rId2"/>
              </a:buBlip>
              <a:defRPr sz="1800"/>
            </a:lvl4pPr>
            <a:lvl5pPr marL="449263" indent="-449263">
              <a:lnSpc>
                <a:spcPts val="1800"/>
              </a:lnSpc>
              <a:buFontTx/>
              <a:buBlip>
                <a:blip r:embed="rId2"/>
              </a:buBlip>
              <a:defRPr sz="1400">
                <a:latin typeface="+mj-lt"/>
              </a:defRPr>
            </a:lvl5pPr>
            <a:lvl6pPr marL="449263" indent="-449263">
              <a:lnSpc>
                <a:spcPts val="1800"/>
              </a:lnSpc>
              <a:buFontTx/>
              <a:buBlip>
                <a:blip r:embed="rId2"/>
              </a:buBlip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34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87206E47-11C3-4F5E-A8CD-1AA2590C16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6617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0A421C5-7388-47E2-9567-86FD03EBAD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92309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8F10E54-5F13-4F43-8409-F9BB60B0DE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28000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7A38649F-9E1D-480C-9A3A-60FFB0F11FA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56617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40B9A4C1-F987-43F2-86E8-1D10E8EBC9E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92309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D67D4B6A-6E32-445D-8D04-460F35CBFE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128000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16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0D8A5CD-17B2-4EED-9EC4-BE701E8C5BE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92838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979E375-A75B-42F5-B0F6-760979F90B6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92838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5124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011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F6CDB5-BC0A-4E4C-A80D-92F3DF182B3D}"/>
              </a:ext>
            </a:extLst>
          </p:cNvPr>
          <p:cNvCxnSpPr/>
          <p:nvPr userDrawn="1"/>
        </p:nvCxnSpPr>
        <p:spPr>
          <a:xfrm>
            <a:off x="2320925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290FFE-CED4-4D82-A880-9D0CE9D0EA5B}"/>
              </a:ext>
            </a:extLst>
          </p:cNvPr>
          <p:cNvCxnSpPr/>
          <p:nvPr userDrawn="1"/>
        </p:nvCxnSpPr>
        <p:spPr>
          <a:xfrm>
            <a:off x="4901944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00F567-DBA3-4E2D-9154-4A0BF260FCB3}"/>
              </a:ext>
            </a:extLst>
          </p:cNvPr>
          <p:cNvCxnSpPr/>
          <p:nvPr userDrawn="1"/>
        </p:nvCxnSpPr>
        <p:spPr>
          <a:xfrm>
            <a:off x="7480213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831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572000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44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73728DA0-6434-4449-8395-40DCFB6ECAE9}"/>
              </a:ext>
            </a:extLst>
          </p:cNvPr>
          <p:cNvSpPr/>
          <p:nvPr userDrawn="1"/>
        </p:nvSpPr>
        <p:spPr>
          <a:xfrm>
            <a:off x="0" y="5868219"/>
            <a:ext cx="12192000" cy="990124"/>
          </a:xfrm>
          <a:custGeom>
            <a:avLst/>
            <a:gdLst/>
            <a:ahLst/>
            <a:cxnLst/>
            <a:rect l="l" t="t" r="r" b="b"/>
            <a:pathLst>
              <a:path w="16256000" h="1320165">
                <a:moveTo>
                  <a:pt x="0" y="1319707"/>
                </a:moveTo>
                <a:lnTo>
                  <a:pt x="16256000" y="1319707"/>
                </a:lnTo>
                <a:lnTo>
                  <a:pt x="16256000" y="0"/>
                </a:lnTo>
                <a:lnTo>
                  <a:pt x="0" y="0"/>
                </a:lnTo>
                <a:lnTo>
                  <a:pt x="0" y="1319707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46581DE0-12BA-42B4-B32E-0C2D90035AA7}"/>
              </a:ext>
            </a:extLst>
          </p:cNvPr>
          <p:cNvSpPr txBox="1"/>
          <p:nvPr userDrawn="1"/>
        </p:nvSpPr>
        <p:spPr>
          <a:xfrm>
            <a:off x="352425" y="5868220"/>
            <a:ext cx="3705223" cy="989780"/>
          </a:xfrm>
          <a:prstGeom prst="rect">
            <a:avLst/>
          </a:prstGeom>
        </p:spPr>
        <p:txBody>
          <a:bodyPr vert="horz" wrap="square" lIns="0" tIns="9525" rIns="0" bIns="0" rtlCol="0" anchor="ctr">
            <a:noAutofit/>
          </a:bodyPr>
          <a:lstStyle/>
          <a:p>
            <a:pPr marL="0">
              <a:spcBef>
                <a:spcPts val="0"/>
              </a:spcBef>
            </a:pPr>
            <a:r>
              <a:rPr lang="en-US" sz="3300" b="1" spc="0" baseline="0" dirty="0">
                <a:latin typeface="+mj-lt"/>
                <a:cs typeface="Arial"/>
              </a:rPr>
              <a:t>Primary</a:t>
            </a:r>
            <a:r>
              <a:rPr sz="3300" b="1" spc="0" baseline="0" dirty="0">
                <a:solidFill>
                  <a:srgbClr val="EE2A24"/>
                </a:solidFill>
                <a:latin typeface="+mj-lt"/>
                <a:cs typeface="Arial"/>
              </a:rPr>
              <a:t>.</a:t>
            </a:r>
            <a:endParaRPr sz="3300" spc="0" baseline="0" dirty="0">
              <a:latin typeface="+mj-lt"/>
              <a:cs typeface="Arial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344218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" name="Graphic 83">
            <a:extLst>
              <a:ext uri="{FF2B5EF4-FFF2-40B4-BE49-F238E27FC236}">
                <a16:creationId xmlns:a16="http://schemas.microsoft.com/office/drawing/2014/main" id="{80B3B3A4-3545-2082-BEC6-F959F69F2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009" y="5877272"/>
            <a:ext cx="2589991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3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0" y="0"/>
            <a:ext cx="11496599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Thank you.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40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89D84F9-B176-9ECC-71C7-A9D7FF02A24C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82">
            <a:extLst>
              <a:ext uri="{FF2B5EF4-FFF2-40B4-BE49-F238E27FC236}">
                <a16:creationId xmlns:a16="http://schemas.microsoft.com/office/drawing/2014/main" id="{7AEC93AA-BA6F-2441-9C57-F2115D4275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99912" y="0"/>
            <a:ext cx="792088" cy="5005556"/>
          </a:xfrm>
          <a:prstGeom prst="rect">
            <a:avLst/>
          </a:prstGeom>
        </p:spPr>
      </p:pic>
      <p:pic>
        <p:nvPicPr>
          <p:cNvPr id="6" name="Graphic 83">
            <a:extLst>
              <a:ext uri="{FF2B5EF4-FFF2-40B4-BE49-F238E27FC236}">
                <a16:creationId xmlns:a16="http://schemas.microsoft.com/office/drawing/2014/main" id="{A6190C86-E24A-3E86-6FEB-18451EDC0F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009" y="5877272"/>
            <a:ext cx="2589991" cy="980728"/>
          </a:xfrm>
          <a:prstGeom prst="rect">
            <a:avLst/>
          </a:prstGeom>
        </p:spPr>
      </p:pic>
      <p:sp>
        <p:nvSpPr>
          <p:cNvPr id="7" name="object 53">
            <a:extLst>
              <a:ext uri="{FF2B5EF4-FFF2-40B4-BE49-F238E27FC236}">
                <a16:creationId xmlns:a16="http://schemas.microsoft.com/office/drawing/2014/main" id="{5440EBE1-D192-BD3C-8516-551DD09B326A}"/>
              </a:ext>
            </a:extLst>
          </p:cNvPr>
          <p:cNvSpPr txBox="1"/>
          <p:nvPr userDrawn="1"/>
        </p:nvSpPr>
        <p:spPr>
          <a:xfrm>
            <a:off x="1066800" y="6021288"/>
            <a:ext cx="4381128" cy="50687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2019.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Pob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llun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oni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nodir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wahanol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.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adnodd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hwn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deunyddiau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addysgol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eraill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am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ddim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gael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www.redcross.org.uk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/education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Cymdeithas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elusen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wedi’i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chofrestru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Nghymru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Lloegr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(220949)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Alban (SCO37738).</a:t>
            </a:r>
            <a:endParaRPr lang="en-GB"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8" name="Graphic 12">
            <a:extLst>
              <a:ext uri="{FF2B5EF4-FFF2-40B4-BE49-F238E27FC236}">
                <a16:creationId xmlns:a16="http://schemas.microsoft.com/office/drawing/2014/main" id="{2658E472-3D30-B33D-9574-5F0DF8C93BC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255" y="5999842"/>
            <a:ext cx="506169" cy="71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7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CFC73AC-5ACC-F62D-9328-A5A51CF7E3CA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phic 83">
            <a:extLst>
              <a:ext uri="{FF2B5EF4-FFF2-40B4-BE49-F238E27FC236}">
                <a16:creationId xmlns:a16="http://schemas.microsoft.com/office/drawing/2014/main" id="{24BD35ED-4FA3-CC11-2828-105F2BE80F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009" y="5877272"/>
            <a:ext cx="2589991" cy="980728"/>
          </a:xfrm>
          <a:prstGeom prst="rect">
            <a:avLst/>
          </a:prstGeom>
        </p:spPr>
      </p:pic>
      <p:sp>
        <p:nvSpPr>
          <p:cNvPr id="4" name="object 53">
            <a:extLst>
              <a:ext uri="{FF2B5EF4-FFF2-40B4-BE49-F238E27FC236}">
                <a16:creationId xmlns:a16="http://schemas.microsoft.com/office/drawing/2014/main" id="{358788D7-9241-D134-9A14-96FFDD65A7E3}"/>
              </a:ext>
            </a:extLst>
          </p:cNvPr>
          <p:cNvSpPr txBox="1"/>
          <p:nvPr userDrawn="1"/>
        </p:nvSpPr>
        <p:spPr>
          <a:xfrm>
            <a:off x="1066800" y="6021288"/>
            <a:ext cx="4381128" cy="50687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2019.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Pob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llun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oni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nodir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wahanol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.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adnodd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hwn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deunyddiau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addysgol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eraill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am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ddim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gael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www.redcross.org.uk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/education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Cymdeithas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elusen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wedi’i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chofrestru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Nghymru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Lloegr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(220949)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Alban (SCO37738).</a:t>
            </a:r>
            <a:endParaRPr lang="en-GB"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5" name="Graphic 12">
            <a:extLst>
              <a:ext uri="{FF2B5EF4-FFF2-40B4-BE49-F238E27FC236}">
                <a16:creationId xmlns:a16="http://schemas.microsoft.com/office/drawing/2014/main" id="{CEB8197F-36C4-A275-B545-31762D60DD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255" y="5999842"/>
            <a:ext cx="506169" cy="71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11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487C321F-FBB6-42E9-8664-F54F5E12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43B823B2-E7E8-4020-982B-09237B60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133E9DF7-E566-4EDE-A439-55D40FBC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C704E8A-65C4-4B4F-BB59-DC16385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Media Placeholder 22">
            <a:extLst>
              <a:ext uri="{FF2B5EF4-FFF2-40B4-BE49-F238E27FC236}">
                <a16:creationId xmlns:a16="http://schemas.microsoft.com/office/drawing/2014/main" id="{2795416A-107D-42E6-9D2D-E6CEDF8F58A7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332014" y="1794046"/>
            <a:ext cx="7542239" cy="4236707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5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0" y="0"/>
            <a:ext cx="11424591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5" name="Graphic 82">
            <a:extLst>
              <a:ext uri="{FF2B5EF4-FFF2-40B4-BE49-F238E27FC236}">
                <a16:creationId xmlns:a16="http://schemas.microsoft.com/office/drawing/2014/main" id="{334DD7A0-82F2-1B6C-5180-0F625F410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99912" y="0"/>
            <a:ext cx="792088" cy="5005556"/>
          </a:xfrm>
          <a:prstGeom prst="rect">
            <a:avLst/>
          </a:prstGeom>
        </p:spPr>
      </p:pic>
      <p:pic>
        <p:nvPicPr>
          <p:cNvPr id="6" name="Graphic 83">
            <a:extLst>
              <a:ext uri="{FF2B5EF4-FFF2-40B4-BE49-F238E27FC236}">
                <a16:creationId xmlns:a16="http://schemas.microsoft.com/office/drawing/2014/main" id="{B6FFE1EF-42FF-0244-B100-48243BBD58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009" y="5877272"/>
            <a:ext cx="2589991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18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309BE967-8952-480B-BF46-8148DCD1B728}"/>
              </a:ext>
            </a:extLst>
          </p:cNvPr>
          <p:cNvSpPr/>
          <p:nvPr userDrawn="1"/>
        </p:nvSpPr>
        <p:spPr>
          <a:xfrm>
            <a:off x="9241125" y="0"/>
            <a:ext cx="2951321" cy="3498533"/>
          </a:xfrm>
          <a:custGeom>
            <a:avLst/>
            <a:gdLst/>
            <a:ahLst/>
            <a:cxnLst/>
            <a:rect l="l" t="t" r="r" b="b"/>
            <a:pathLst>
              <a:path w="3935094" h="4664710">
                <a:moveTo>
                  <a:pt x="3934500" y="0"/>
                </a:moveTo>
                <a:lnTo>
                  <a:pt x="457805" y="0"/>
                </a:lnTo>
                <a:lnTo>
                  <a:pt x="458489" y="7019"/>
                </a:lnTo>
                <a:lnTo>
                  <a:pt x="465156" y="55216"/>
                </a:lnTo>
                <a:lnTo>
                  <a:pt x="472886" y="103634"/>
                </a:lnTo>
                <a:lnTo>
                  <a:pt x="481519" y="152255"/>
                </a:lnTo>
                <a:lnTo>
                  <a:pt x="490897" y="201061"/>
                </a:lnTo>
                <a:lnTo>
                  <a:pt x="500860" y="250035"/>
                </a:lnTo>
                <a:lnTo>
                  <a:pt x="511247" y="299159"/>
                </a:lnTo>
                <a:lnTo>
                  <a:pt x="521899" y="348415"/>
                </a:lnTo>
                <a:lnTo>
                  <a:pt x="532655" y="397785"/>
                </a:lnTo>
                <a:lnTo>
                  <a:pt x="543358" y="447253"/>
                </a:lnTo>
                <a:lnTo>
                  <a:pt x="553846" y="496799"/>
                </a:lnTo>
                <a:lnTo>
                  <a:pt x="563959" y="546407"/>
                </a:lnTo>
                <a:lnTo>
                  <a:pt x="573539" y="596058"/>
                </a:lnTo>
                <a:lnTo>
                  <a:pt x="582425" y="645735"/>
                </a:lnTo>
                <a:lnTo>
                  <a:pt x="590458" y="695421"/>
                </a:lnTo>
                <a:lnTo>
                  <a:pt x="597477" y="745096"/>
                </a:lnTo>
                <a:lnTo>
                  <a:pt x="603324" y="794745"/>
                </a:lnTo>
                <a:lnTo>
                  <a:pt x="607838" y="844349"/>
                </a:lnTo>
                <a:lnTo>
                  <a:pt x="610860" y="893889"/>
                </a:lnTo>
                <a:lnTo>
                  <a:pt x="612229" y="943350"/>
                </a:lnTo>
                <a:lnTo>
                  <a:pt x="611786" y="992712"/>
                </a:lnTo>
                <a:lnTo>
                  <a:pt x="609372" y="1041959"/>
                </a:lnTo>
                <a:lnTo>
                  <a:pt x="604826" y="1091071"/>
                </a:lnTo>
                <a:lnTo>
                  <a:pt x="597989" y="1140033"/>
                </a:lnTo>
                <a:lnTo>
                  <a:pt x="588701" y="1188826"/>
                </a:lnTo>
                <a:lnTo>
                  <a:pt x="576803" y="1237431"/>
                </a:lnTo>
                <a:lnTo>
                  <a:pt x="562134" y="1285833"/>
                </a:lnTo>
                <a:lnTo>
                  <a:pt x="544084" y="1334879"/>
                </a:lnTo>
                <a:lnTo>
                  <a:pt x="523336" y="1382676"/>
                </a:lnTo>
                <a:lnTo>
                  <a:pt x="500246" y="1429381"/>
                </a:lnTo>
                <a:lnTo>
                  <a:pt x="475165" y="1475155"/>
                </a:lnTo>
                <a:lnTo>
                  <a:pt x="448448" y="1520154"/>
                </a:lnTo>
                <a:lnTo>
                  <a:pt x="420448" y="1564537"/>
                </a:lnTo>
                <a:lnTo>
                  <a:pt x="391518" y="1608464"/>
                </a:lnTo>
                <a:lnTo>
                  <a:pt x="362013" y="1652092"/>
                </a:lnTo>
                <a:lnTo>
                  <a:pt x="302689" y="1739087"/>
                </a:lnTo>
                <a:lnTo>
                  <a:pt x="273577" y="1782771"/>
                </a:lnTo>
                <a:lnTo>
                  <a:pt x="246015" y="1825653"/>
                </a:lnTo>
                <a:lnTo>
                  <a:pt x="219244" y="1869185"/>
                </a:lnTo>
                <a:lnTo>
                  <a:pt x="193392" y="1913351"/>
                </a:lnTo>
                <a:lnTo>
                  <a:pt x="168590" y="1958134"/>
                </a:lnTo>
                <a:lnTo>
                  <a:pt x="144966" y="2003520"/>
                </a:lnTo>
                <a:lnTo>
                  <a:pt x="122649" y="2049493"/>
                </a:lnTo>
                <a:lnTo>
                  <a:pt x="101768" y="2096038"/>
                </a:lnTo>
                <a:lnTo>
                  <a:pt x="82453" y="2143138"/>
                </a:lnTo>
                <a:lnTo>
                  <a:pt x="64832" y="2190779"/>
                </a:lnTo>
                <a:lnTo>
                  <a:pt x="49035" y="2238945"/>
                </a:lnTo>
                <a:lnTo>
                  <a:pt x="35191" y="2287620"/>
                </a:lnTo>
                <a:lnTo>
                  <a:pt x="23429" y="2336788"/>
                </a:lnTo>
                <a:lnTo>
                  <a:pt x="13878" y="2386435"/>
                </a:lnTo>
                <a:lnTo>
                  <a:pt x="6666" y="2436544"/>
                </a:lnTo>
                <a:lnTo>
                  <a:pt x="1924" y="2487100"/>
                </a:lnTo>
                <a:lnTo>
                  <a:pt x="0" y="2534879"/>
                </a:lnTo>
                <a:lnTo>
                  <a:pt x="718" y="2582873"/>
                </a:lnTo>
                <a:lnTo>
                  <a:pt x="4083" y="2630870"/>
                </a:lnTo>
                <a:lnTo>
                  <a:pt x="10094" y="2678656"/>
                </a:lnTo>
                <a:lnTo>
                  <a:pt x="18756" y="2726015"/>
                </a:lnTo>
                <a:lnTo>
                  <a:pt x="30068" y="2772735"/>
                </a:lnTo>
                <a:lnTo>
                  <a:pt x="44035" y="2818600"/>
                </a:lnTo>
                <a:lnTo>
                  <a:pt x="60657" y="2863398"/>
                </a:lnTo>
                <a:lnTo>
                  <a:pt x="79936" y="2906914"/>
                </a:lnTo>
                <a:lnTo>
                  <a:pt x="101876" y="2948934"/>
                </a:lnTo>
                <a:lnTo>
                  <a:pt x="126477" y="2989243"/>
                </a:lnTo>
                <a:lnTo>
                  <a:pt x="153741" y="3027629"/>
                </a:lnTo>
                <a:lnTo>
                  <a:pt x="183672" y="3063876"/>
                </a:lnTo>
                <a:lnTo>
                  <a:pt x="216270" y="3097771"/>
                </a:lnTo>
                <a:lnTo>
                  <a:pt x="251538" y="3129099"/>
                </a:lnTo>
                <a:lnTo>
                  <a:pt x="289478" y="3157648"/>
                </a:lnTo>
                <a:lnTo>
                  <a:pt x="333264" y="3185240"/>
                </a:lnTo>
                <a:lnTo>
                  <a:pt x="378857" y="3209470"/>
                </a:lnTo>
                <a:lnTo>
                  <a:pt x="425896" y="3230998"/>
                </a:lnTo>
                <a:lnTo>
                  <a:pt x="474020" y="3250488"/>
                </a:lnTo>
                <a:lnTo>
                  <a:pt x="522866" y="3268600"/>
                </a:lnTo>
                <a:lnTo>
                  <a:pt x="621285" y="3303338"/>
                </a:lnTo>
                <a:lnTo>
                  <a:pt x="670135" y="3321287"/>
                </a:lnTo>
                <a:lnTo>
                  <a:pt x="717536" y="3340093"/>
                </a:lnTo>
                <a:lnTo>
                  <a:pt x="764387" y="3360220"/>
                </a:lnTo>
                <a:lnTo>
                  <a:pt x="810658" y="3381647"/>
                </a:lnTo>
                <a:lnTo>
                  <a:pt x="856316" y="3404350"/>
                </a:lnTo>
                <a:lnTo>
                  <a:pt x="901329" y="3428308"/>
                </a:lnTo>
                <a:lnTo>
                  <a:pt x="945665" y="3453498"/>
                </a:lnTo>
                <a:lnTo>
                  <a:pt x="989294" y="3479898"/>
                </a:lnTo>
                <a:lnTo>
                  <a:pt x="1032182" y="3507485"/>
                </a:lnTo>
                <a:lnTo>
                  <a:pt x="1074299" y="3536238"/>
                </a:lnTo>
                <a:lnTo>
                  <a:pt x="1115613" y="3566133"/>
                </a:lnTo>
                <a:lnTo>
                  <a:pt x="1156091" y="3597148"/>
                </a:lnTo>
                <a:lnTo>
                  <a:pt x="1195703" y="3629262"/>
                </a:lnTo>
                <a:lnTo>
                  <a:pt x="1234416" y="3662452"/>
                </a:lnTo>
                <a:lnTo>
                  <a:pt x="1272198" y="3696694"/>
                </a:lnTo>
                <a:lnTo>
                  <a:pt x="1309019" y="3731968"/>
                </a:lnTo>
                <a:lnTo>
                  <a:pt x="1344845" y="3768251"/>
                </a:lnTo>
                <a:lnTo>
                  <a:pt x="1379646" y="3805520"/>
                </a:lnTo>
                <a:lnTo>
                  <a:pt x="1413389" y="3843752"/>
                </a:lnTo>
                <a:lnTo>
                  <a:pt x="1444212" y="3880521"/>
                </a:lnTo>
                <a:lnTo>
                  <a:pt x="1474511" y="3918163"/>
                </a:lnTo>
                <a:lnTo>
                  <a:pt x="1504388" y="3956513"/>
                </a:lnTo>
                <a:lnTo>
                  <a:pt x="1533946" y="3995407"/>
                </a:lnTo>
                <a:lnTo>
                  <a:pt x="1563289" y="4034681"/>
                </a:lnTo>
                <a:lnTo>
                  <a:pt x="1651060" y="4153132"/>
                </a:lnTo>
                <a:lnTo>
                  <a:pt x="1680574" y="4192278"/>
                </a:lnTo>
                <a:lnTo>
                  <a:pt x="1710388" y="4230980"/>
                </a:lnTo>
                <a:lnTo>
                  <a:pt x="1740607" y="4269075"/>
                </a:lnTo>
                <a:lnTo>
                  <a:pt x="1771333" y="4306398"/>
                </a:lnTo>
                <a:lnTo>
                  <a:pt x="1802668" y="4342783"/>
                </a:lnTo>
                <a:lnTo>
                  <a:pt x="1834717" y="4378068"/>
                </a:lnTo>
                <a:lnTo>
                  <a:pt x="1867583" y="4412087"/>
                </a:lnTo>
                <a:lnTo>
                  <a:pt x="1901368" y="4444675"/>
                </a:lnTo>
                <a:lnTo>
                  <a:pt x="1936175" y="4475669"/>
                </a:lnTo>
                <a:lnTo>
                  <a:pt x="1972109" y="4504903"/>
                </a:lnTo>
                <a:lnTo>
                  <a:pt x="2009272" y="4532213"/>
                </a:lnTo>
                <a:lnTo>
                  <a:pt x="2047767" y="4557435"/>
                </a:lnTo>
                <a:lnTo>
                  <a:pt x="2087698" y="4580405"/>
                </a:lnTo>
                <a:lnTo>
                  <a:pt x="2129167" y="4600956"/>
                </a:lnTo>
                <a:lnTo>
                  <a:pt x="2172278" y="4618926"/>
                </a:lnTo>
                <a:lnTo>
                  <a:pt x="2217134" y="4634150"/>
                </a:lnTo>
                <a:lnTo>
                  <a:pt x="2264663" y="4646630"/>
                </a:lnTo>
                <a:lnTo>
                  <a:pt x="2312390" y="4655650"/>
                </a:lnTo>
                <a:lnTo>
                  <a:pt x="2360300" y="4661462"/>
                </a:lnTo>
                <a:lnTo>
                  <a:pt x="2408377" y="4664317"/>
                </a:lnTo>
                <a:lnTo>
                  <a:pt x="2456606" y="4664470"/>
                </a:lnTo>
                <a:lnTo>
                  <a:pt x="2504972" y="4662171"/>
                </a:lnTo>
                <a:lnTo>
                  <a:pt x="2553458" y="4657674"/>
                </a:lnTo>
                <a:lnTo>
                  <a:pt x="2602051" y="4651231"/>
                </a:lnTo>
                <a:lnTo>
                  <a:pt x="2650733" y="4643095"/>
                </a:lnTo>
                <a:lnTo>
                  <a:pt x="2699491" y="4633518"/>
                </a:lnTo>
                <a:lnTo>
                  <a:pt x="2748309" y="4622752"/>
                </a:lnTo>
                <a:lnTo>
                  <a:pt x="2797171" y="4611050"/>
                </a:lnTo>
                <a:lnTo>
                  <a:pt x="3041609" y="4547336"/>
                </a:lnTo>
                <a:lnTo>
                  <a:pt x="3090415" y="4535320"/>
                </a:lnTo>
                <a:lnTo>
                  <a:pt x="3139157" y="4524135"/>
                </a:lnTo>
                <a:lnTo>
                  <a:pt x="3187821" y="4514033"/>
                </a:lnTo>
                <a:lnTo>
                  <a:pt x="3234993" y="4505472"/>
                </a:lnTo>
                <a:lnTo>
                  <a:pt x="3282193" y="4498143"/>
                </a:lnTo>
                <a:lnTo>
                  <a:pt x="3329420" y="4492005"/>
                </a:lnTo>
                <a:lnTo>
                  <a:pt x="3376672" y="4487015"/>
                </a:lnTo>
                <a:lnTo>
                  <a:pt x="3423949" y="4483132"/>
                </a:lnTo>
                <a:lnTo>
                  <a:pt x="3471251" y="4480313"/>
                </a:lnTo>
                <a:lnTo>
                  <a:pt x="3518576" y="4478516"/>
                </a:lnTo>
                <a:lnTo>
                  <a:pt x="3565924" y="4477700"/>
                </a:lnTo>
                <a:lnTo>
                  <a:pt x="3934500" y="4477700"/>
                </a:lnTo>
                <a:lnTo>
                  <a:pt x="3934500" y="0"/>
                </a:lnTo>
                <a:close/>
              </a:path>
              <a:path w="3935094" h="4664710">
                <a:moveTo>
                  <a:pt x="3934500" y="4477700"/>
                </a:moveTo>
                <a:lnTo>
                  <a:pt x="3565924" y="4477700"/>
                </a:lnTo>
                <a:lnTo>
                  <a:pt x="3613295" y="4477823"/>
                </a:lnTo>
                <a:lnTo>
                  <a:pt x="3660686" y="4478843"/>
                </a:lnTo>
                <a:lnTo>
                  <a:pt x="3708099" y="4480717"/>
                </a:lnTo>
                <a:lnTo>
                  <a:pt x="3755531" y="4483404"/>
                </a:lnTo>
                <a:lnTo>
                  <a:pt x="3802982" y="4486862"/>
                </a:lnTo>
                <a:lnTo>
                  <a:pt x="3850452" y="4491049"/>
                </a:lnTo>
                <a:lnTo>
                  <a:pt x="3897940" y="4495922"/>
                </a:lnTo>
                <a:lnTo>
                  <a:pt x="3934500" y="4500170"/>
                </a:lnTo>
                <a:lnTo>
                  <a:pt x="3934500" y="44777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CBFDF60-9416-425A-54A6-00A39490FFA4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phic 82">
            <a:extLst>
              <a:ext uri="{FF2B5EF4-FFF2-40B4-BE49-F238E27FC236}">
                <a16:creationId xmlns:a16="http://schemas.microsoft.com/office/drawing/2014/main" id="{4C546528-B18C-C5DF-2B50-B4FB9310E8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99912" y="0"/>
            <a:ext cx="792088" cy="5005556"/>
          </a:xfrm>
          <a:prstGeom prst="rect">
            <a:avLst/>
          </a:prstGeom>
        </p:spPr>
      </p:pic>
      <p:pic>
        <p:nvPicPr>
          <p:cNvPr id="6" name="Graphic 83">
            <a:extLst>
              <a:ext uri="{FF2B5EF4-FFF2-40B4-BE49-F238E27FC236}">
                <a16:creationId xmlns:a16="http://schemas.microsoft.com/office/drawing/2014/main" id="{3496C937-A9AB-CBBE-111A-AEF35D74D2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02009" y="5877272"/>
            <a:ext cx="2589991" cy="980728"/>
          </a:xfrm>
          <a:prstGeom prst="rect">
            <a:avLst/>
          </a:prstGeom>
        </p:spPr>
      </p:pic>
      <p:sp>
        <p:nvSpPr>
          <p:cNvPr id="7" name="object 53">
            <a:extLst>
              <a:ext uri="{FF2B5EF4-FFF2-40B4-BE49-F238E27FC236}">
                <a16:creationId xmlns:a16="http://schemas.microsoft.com/office/drawing/2014/main" id="{7FBFE851-D8EB-89C4-EF1A-0BD6519CA961}"/>
              </a:ext>
            </a:extLst>
          </p:cNvPr>
          <p:cNvSpPr txBox="1"/>
          <p:nvPr userDrawn="1"/>
        </p:nvSpPr>
        <p:spPr>
          <a:xfrm>
            <a:off x="1066800" y="6021288"/>
            <a:ext cx="4381128" cy="50687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2019.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Pob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llun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©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2019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oni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nodir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wahanol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.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adnodd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hwn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deunyddiau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addysgol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eraill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am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ddim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gael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www.redcross.org.uk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/education</a:t>
            </a: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Mae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Cymdeithas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y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Groes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Goch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Brydeinig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elusen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wedi’i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chofrestru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yng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Nghymru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Lloegr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(220949) </a:t>
            </a:r>
            <a:r>
              <a:rPr lang="en-GB" sz="750" spc="0" baseline="0" dirty="0" err="1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a’r</a:t>
            </a:r>
            <a:r>
              <a:rPr lang="en-GB"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 Alban (SCO37738).</a:t>
            </a:r>
            <a:endParaRPr lang="en-GB"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8" name="Graphic 12">
            <a:extLst>
              <a:ext uri="{FF2B5EF4-FFF2-40B4-BE49-F238E27FC236}">
                <a16:creationId xmlns:a16="http://schemas.microsoft.com/office/drawing/2014/main" id="{A80B2433-289B-FCE6-DD2E-50CE506645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255" y="5999842"/>
            <a:ext cx="506169" cy="71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0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No First Ai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C1A6CAE0-540A-4ACA-93E6-D3E8EF4F5975}"/>
              </a:ext>
            </a:extLst>
          </p:cNvPr>
          <p:cNvSpPr/>
          <p:nvPr userDrawn="1"/>
        </p:nvSpPr>
        <p:spPr>
          <a:xfrm>
            <a:off x="9241125" y="0"/>
            <a:ext cx="2951321" cy="4241483"/>
          </a:xfrm>
          <a:custGeom>
            <a:avLst/>
            <a:gdLst/>
            <a:ahLst/>
            <a:cxnLst/>
            <a:rect l="l" t="t" r="r" b="b"/>
            <a:pathLst>
              <a:path w="3935094" h="5655310">
                <a:moveTo>
                  <a:pt x="3934500" y="0"/>
                </a:moveTo>
                <a:lnTo>
                  <a:pt x="944959" y="0"/>
                </a:lnTo>
                <a:lnTo>
                  <a:pt x="879253" y="56409"/>
                </a:lnTo>
                <a:lnTo>
                  <a:pt x="842865" y="88908"/>
                </a:lnTo>
                <a:lnTo>
                  <a:pt x="807474" y="122615"/>
                </a:lnTo>
                <a:lnTo>
                  <a:pt x="773176" y="157496"/>
                </a:lnTo>
                <a:lnTo>
                  <a:pt x="740069" y="193516"/>
                </a:lnTo>
                <a:lnTo>
                  <a:pt x="708249" y="230643"/>
                </a:lnTo>
                <a:lnTo>
                  <a:pt x="677814" y="268840"/>
                </a:lnTo>
                <a:lnTo>
                  <a:pt x="648861" y="308074"/>
                </a:lnTo>
                <a:lnTo>
                  <a:pt x="621487" y="348310"/>
                </a:lnTo>
                <a:lnTo>
                  <a:pt x="595790" y="389514"/>
                </a:lnTo>
                <a:lnTo>
                  <a:pt x="571866" y="431652"/>
                </a:lnTo>
                <a:lnTo>
                  <a:pt x="549813" y="474688"/>
                </a:lnTo>
                <a:lnTo>
                  <a:pt x="529728" y="518590"/>
                </a:lnTo>
                <a:lnTo>
                  <a:pt x="511708" y="563323"/>
                </a:lnTo>
                <a:lnTo>
                  <a:pt x="495850" y="608851"/>
                </a:lnTo>
                <a:lnTo>
                  <a:pt x="482252" y="655142"/>
                </a:lnTo>
                <a:lnTo>
                  <a:pt x="471010" y="702159"/>
                </a:lnTo>
                <a:lnTo>
                  <a:pt x="462222" y="749870"/>
                </a:lnTo>
                <a:lnTo>
                  <a:pt x="455985" y="798240"/>
                </a:lnTo>
                <a:lnTo>
                  <a:pt x="452396" y="847234"/>
                </a:lnTo>
                <a:lnTo>
                  <a:pt x="451552" y="896818"/>
                </a:lnTo>
                <a:lnTo>
                  <a:pt x="453551" y="946958"/>
                </a:lnTo>
                <a:lnTo>
                  <a:pt x="458489" y="997619"/>
                </a:lnTo>
                <a:lnTo>
                  <a:pt x="465156" y="1045816"/>
                </a:lnTo>
                <a:lnTo>
                  <a:pt x="472886" y="1094234"/>
                </a:lnTo>
                <a:lnTo>
                  <a:pt x="481519" y="1142855"/>
                </a:lnTo>
                <a:lnTo>
                  <a:pt x="490897" y="1191661"/>
                </a:lnTo>
                <a:lnTo>
                  <a:pt x="500860" y="1240635"/>
                </a:lnTo>
                <a:lnTo>
                  <a:pt x="511247" y="1289759"/>
                </a:lnTo>
                <a:lnTo>
                  <a:pt x="521899" y="1339015"/>
                </a:lnTo>
                <a:lnTo>
                  <a:pt x="532655" y="1388385"/>
                </a:lnTo>
                <a:lnTo>
                  <a:pt x="543358" y="1437853"/>
                </a:lnTo>
                <a:lnTo>
                  <a:pt x="553846" y="1487399"/>
                </a:lnTo>
                <a:lnTo>
                  <a:pt x="563959" y="1537007"/>
                </a:lnTo>
                <a:lnTo>
                  <a:pt x="573539" y="1586658"/>
                </a:lnTo>
                <a:lnTo>
                  <a:pt x="582425" y="1636335"/>
                </a:lnTo>
                <a:lnTo>
                  <a:pt x="590458" y="1686021"/>
                </a:lnTo>
                <a:lnTo>
                  <a:pt x="597477" y="1735696"/>
                </a:lnTo>
                <a:lnTo>
                  <a:pt x="603324" y="1785345"/>
                </a:lnTo>
                <a:lnTo>
                  <a:pt x="607838" y="1834949"/>
                </a:lnTo>
                <a:lnTo>
                  <a:pt x="610860" y="1884489"/>
                </a:lnTo>
                <a:lnTo>
                  <a:pt x="612229" y="1933950"/>
                </a:lnTo>
                <a:lnTo>
                  <a:pt x="611786" y="1983312"/>
                </a:lnTo>
                <a:lnTo>
                  <a:pt x="609372" y="2032559"/>
                </a:lnTo>
                <a:lnTo>
                  <a:pt x="604826" y="2081671"/>
                </a:lnTo>
                <a:lnTo>
                  <a:pt x="597989" y="2130633"/>
                </a:lnTo>
                <a:lnTo>
                  <a:pt x="588701" y="2179426"/>
                </a:lnTo>
                <a:lnTo>
                  <a:pt x="576803" y="2228031"/>
                </a:lnTo>
                <a:lnTo>
                  <a:pt x="562134" y="2276433"/>
                </a:lnTo>
                <a:lnTo>
                  <a:pt x="544084" y="2325479"/>
                </a:lnTo>
                <a:lnTo>
                  <a:pt x="523336" y="2373276"/>
                </a:lnTo>
                <a:lnTo>
                  <a:pt x="500246" y="2419981"/>
                </a:lnTo>
                <a:lnTo>
                  <a:pt x="475165" y="2465755"/>
                </a:lnTo>
                <a:lnTo>
                  <a:pt x="448448" y="2510754"/>
                </a:lnTo>
                <a:lnTo>
                  <a:pt x="420448" y="2555137"/>
                </a:lnTo>
                <a:lnTo>
                  <a:pt x="391518" y="2599064"/>
                </a:lnTo>
                <a:lnTo>
                  <a:pt x="362013" y="2642692"/>
                </a:lnTo>
                <a:lnTo>
                  <a:pt x="302689" y="2729687"/>
                </a:lnTo>
                <a:lnTo>
                  <a:pt x="273577" y="2773371"/>
                </a:lnTo>
                <a:lnTo>
                  <a:pt x="246015" y="2816253"/>
                </a:lnTo>
                <a:lnTo>
                  <a:pt x="219244" y="2859785"/>
                </a:lnTo>
                <a:lnTo>
                  <a:pt x="193392" y="2903951"/>
                </a:lnTo>
                <a:lnTo>
                  <a:pt x="168590" y="2948734"/>
                </a:lnTo>
                <a:lnTo>
                  <a:pt x="144966" y="2994120"/>
                </a:lnTo>
                <a:lnTo>
                  <a:pt x="122649" y="3040093"/>
                </a:lnTo>
                <a:lnTo>
                  <a:pt x="101768" y="3086638"/>
                </a:lnTo>
                <a:lnTo>
                  <a:pt x="82453" y="3133738"/>
                </a:lnTo>
                <a:lnTo>
                  <a:pt x="64832" y="3181379"/>
                </a:lnTo>
                <a:lnTo>
                  <a:pt x="49035" y="3229545"/>
                </a:lnTo>
                <a:lnTo>
                  <a:pt x="35191" y="3278220"/>
                </a:lnTo>
                <a:lnTo>
                  <a:pt x="23429" y="3327388"/>
                </a:lnTo>
                <a:lnTo>
                  <a:pt x="13878" y="3377035"/>
                </a:lnTo>
                <a:lnTo>
                  <a:pt x="6666" y="3427144"/>
                </a:lnTo>
                <a:lnTo>
                  <a:pt x="1924" y="3477700"/>
                </a:lnTo>
                <a:lnTo>
                  <a:pt x="0" y="3525479"/>
                </a:lnTo>
                <a:lnTo>
                  <a:pt x="718" y="3573473"/>
                </a:lnTo>
                <a:lnTo>
                  <a:pt x="4083" y="3621470"/>
                </a:lnTo>
                <a:lnTo>
                  <a:pt x="10094" y="3669256"/>
                </a:lnTo>
                <a:lnTo>
                  <a:pt x="18756" y="3716615"/>
                </a:lnTo>
                <a:lnTo>
                  <a:pt x="30068" y="3763335"/>
                </a:lnTo>
                <a:lnTo>
                  <a:pt x="44035" y="3809200"/>
                </a:lnTo>
                <a:lnTo>
                  <a:pt x="60657" y="3853998"/>
                </a:lnTo>
                <a:lnTo>
                  <a:pt x="79936" y="3897514"/>
                </a:lnTo>
                <a:lnTo>
                  <a:pt x="101876" y="3939534"/>
                </a:lnTo>
                <a:lnTo>
                  <a:pt x="126477" y="3979843"/>
                </a:lnTo>
                <a:lnTo>
                  <a:pt x="153741" y="4018229"/>
                </a:lnTo>
                <a:lnTo>
                  <a:pt x="183672" y="4054476"/>
                </a:lnTo>
                <a:lnTo>
                  <a:pt x="216270" y="4088371"/>
                </a:lnTo>
                <a:lnTo>
                  <a:pt x="251538" y="4119699"/>
                </a:lnTo>
                <a:lnTo>
                  <a:pt x="289478" y="4148248"/>
                </a:lnTo>
                <a:lnTo>
                  <a:pt x="333264" y="4175840"/>
                </a:lnTo>
                <a:lnTo>
                  <a:pt x="378857" y="4200070"/>
                </a:lnTo>
                <a:lnTo>
                  <a:pt x="425896" y="4221598"/>
                </a:lnTo>
                <a:lnTo>
                  <a:pt x="474020" y="4241088"/>
                </a:lnTo>
                <a:lnTo>
                  <a:pt x="522866" y="4259200"/>
                </a:lnTo>
                <a:lnTo>
                  <a:pt x="621285" y="4293938"/>
                </a:lnTo>
                <a:lnTo>
                  <a:pt x="670135" y="4311887"/>
                </a:lnTo>
                <a:lnTo>
                  <a:pt x="717536" y="4330693"/>
                </a:lnTo>
                <a:lnTo>
                  <a:pt x="764387" y="4350820"/>
                </a:lnTo>
                <a:lnTo>
                  <a:pt x="810658" y="4372247"/>
                </a:lnTo>
                <a:lnTo>
                  <a:pt x="856316" y="4394950"/>
                </a:lnTo>
                <a:lnTo>
                  <a:pt x="901329" y="4418908"/>
                </a:lnTo>
                <a:lnTo>
                  <a:pt x="945665" y="4444098"/>
                </a:lnTo>
                <a:lnTo>
                  <a:pt x="989294" y="4470498"/>
                </a:lnTo>
                <a:lnTo>
                  <a:pt x="1032182" y="4498085"/>
                </a:lnTo>
                <a:lnTo>
                  <a:pt x="1074299" y="4526838"/>
                </a:lnTo>
                <a:lnTo>
                  <a:pt x="1115613" y="4556733"/>
                </a:lnTo>
                <a:lnTo>
                  <a:pt x="1156091" y="4587748"/>
                </a:lnTo>
                <a:lnTo>
                  <a:pt x="1195703" y="4619862"/>
                </a:lnTo>
                <a:lnTo>
                  <a:pt x="1234416" y="4653052"/>
                </a:lnTo>
                <a:lnTo>
                  <a:pt x="1272198" y="4687294"/>
                </a:lnTo>
                <a:lnTo>
                  <a:pt x="1309019" y="4722568"/>
                </a:lnTo>
                <a:lnTo>
                  <a:pt x="1344845" y="4758851"/>
                </a:lnTo>
                <a:lnTo>
                  <a:pt x="1379646" y="4796120"/>
                </a:lnTo>
                <a:lnTo>
                  <a:pt x="1413389" y="4834352"/>
                </a:lnTo>
                <a:lnTo>
                  <a:pt x="1444212" y="4871121"/>
                </a:lnTo>
                <a:lnTo>
                  <a:pt x="1474511" y="4908763"/>
                </a:lnTo>
                <a:lnTo>
                  <a:pt x="1504388" y="4947113"/>
                </a:lnTo>
                <a:lnTo>
                  <a:pt x="1533946" y="4986007"/>
                </a:lnTo>
                <a:lnTo>
                  <a:pt x="1563289" y="5025281"/>
                </a:lnTo>
                <a:lnTo>
                  <a:pt x="1651060" y="5143732"/>
                </a:lnTo>
                <a:lnTo>
                  <a:pt x="1680574" y="5182878"/>
                </a:lnTo>
                <a:lnTo>
                  <a:pt x="1710388" y="5221580"/>
                </a:lnTo>
                <a:lnTo>
                  <a:pt x="1740607" y="5259675"/>
                </a:lnTo>
                <a:lnTo>
                  <a:pt x="1771333" y="5296998"/>
                </a:lnTo>
                <a:lnTo>
                  <a:pt x="1802668" y="5333383"/>
                </a:lnTo>
                <a:lnTo>
                  <a:pt x="1834717" y="5368668"/>
                </a:lnTo>
                <a:lnTo>
                  <a:pt x="1867583" y="5402687"/>
                </a:lnTo>
                <a:lnTo>
                  <a:pt x="1901368" y="5435275"/>
                </a:lnTo>
                <a:lnTo>
                  <a:pt x="1936175" y="5466269"/>
                </a:lnTo>
                <a:lnTo>
                  <a:pt x="1972109" y="5495503"/>
                </a:lnTo>
                <a:lnTo>
                  <a:pt x="2009272" y="5522813"/>
                </a:lnTo>
                <a:lnTo>
                  <a:pt x="2047767" y="5548035"/>
                </a:lnTo>
                <a:lnTo>
                  <a:pt x="2087698" y="5571005"/>
                </a:lnTo>
                <a:lnTo>
                  <a:pt x="2129167" y="5591556"/>
                </a:lnTo>
                <a:lnTo>
                  <a:pt x="2172278" y="5609526"/>
                </a:lnTo>
                <a:lnTo>
                  <a:pt x="2217134" y="5624750"/>
                </a:lnTo>
                <a:lnTo>
                  <a:pt x="2264663" y="5637230"/>
                </a:lnTo>
                <a:lnTo>
                  <a:pt x="2312390" y="5646250"/>
                </a:lnTo>
                <a:lnTo>
                  <a:pt x="2360300" y="5652062"/>
                </a:lnTo>
                <a:lnTo>
                  <a:pt x="2408377" y="5654917"/>
                </a:lnTo>
                <a:lnTo>
                  <a:pt x="2456606" y="5655070"/>
                </a:lnTo>
                <a:lnTo>
                  <a:pt x="2504972" y="5652771"/>
                </a:lnTo>
                <a:lnTo>
                  <a:pt x="2553458" y="5648274"/>
                </a:lnTo>
                <a:lnTo>
                  <a:pt x="2602051" y="5641831"/>
                </a:lnTo>
                <a:lnTo>
                  <a:pt x="2650733" y="5633695"/>
                </a:lnTo>
                <a:lnTo>
                  <a:pt x="2699491" y="5624118"/>
                </a:lnTo>
                <a:lnTo>
                  <a:pt x="2748309" y="5613352"/>
                </a:lnTo>
                <a:lnTo>
                  <a:pt x="2797171" y="5601650"/>
                </a:lnTo>
                <a:lnTo>
                  <a:pt x="3041609" y="5537936"/>
                </a:lnTo>
                <a:lnTo>
                  <a:pt x="3090415" y="5525920"/>
                </a:lnTo>
                <a:lnTo>
                  <a:pt x="3139157" y="5514735"/>
                </a:lnTo>
                <a:lnTo>
                  <a:pt x="3187821" y="5504633"/>
                </a:lnTo>
                <a:lnTo>
                  <a:pt x="3234993" y="5496072"/>
                </a:lnTo>
                <a:lnTo>
                  <a:pt x="3282193" y="5488743"/>
                </a:lnTo>
                <a:lnTo>
                  <a:pt x="3329420" y="5482605"/>
                </a:lnTo>
                <a:lnTo>
                  <a:pt x="3376672" y="5477615"/>
                </a:lnTo>
                <a:lnTo>
                  <a:pt x="3423949" y="5473732"/>
                </a:lnTo>
                <a:lnTo>
                  <a:pt x="3471251" y="5470913"/>
                </a:lnTo>
                <a:lnTo>
                  <a:pt x="3518576" y="5469116"/>
                </a:lnTo>
                <a:lnTo>
                  <a:pt x="3565924" y="5468300"/>
                </a:lnTo>
                <a:lnTo>
                  <a:pt x="3934500" y="5468300"/>
                </a:lnTo>
                <a:lnTo>
                  <a:pt x="3934500" y="0"/>
                </a:lnTo>
                <a:close/>
              </a:path>
              <a:path w="3935094" h="5655310">
                <a:moveTo>
                  <a:pt x="3934500" y="5468300"/>
                </a:moveTo>
                <a:lnTo>
                  <a:pt x="3565924" y="5468300"/>
                </a:lnTo>
                <a:lnTo>
                  <a:pt x="3613295" y="5468423"/>
                </a:lnTo>
                <a:lnTo>
                  <a:pt x="3660686" y="5469443"/>
                </a:lnTo>
                <a:lnTo>
                  <a:pt x="3708099" y="5471317"/>
                </a:lnTo>
                <a:lnTo>
                  <a:pt x="3755531" y="5474004"/>
                </a:lnTo>
                <a:lnTo>
                  <a:pt x="3802982" y="5477462"/>
                </a:lnTo>
                <a:lnTo>
                  <a:pt x="3850452" y="5481649"/>
                </a:lnTo>
                <a:lnTo>
                  <a:pt x="3897940" y="5486522"/>
                </a:lnTo>
                <a:lnTo>
                  <a:pt x="3934500" y="5490770"/>
                </a:lnTo>
                <a:lnTo>
                  <a:pt x="3934500" y="54683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10" name="object 31">
            <a:extLst>
              <a:ext uri="{FF2B5EF4-FFF2-40B4-BE49-F238E27FC236}">
                <a16:creationId xmlns:a16="http://schemas.microsoft.com/office/drawing/2014/main" id="{2FD12909-16AA-4497-930A-EC9377324004}"/>
              </a:ext>
            </a:extLst>
          </p:cNvPr>
          <p:cNvSpPr/>
          <p:nvPr userDrawn="1"/>
        </p:nvSpPr>
        <p:spPr>
          <a:xfrm>
            <a:off x="0" y="4566964"/>
            <a:ext cx="1925955" cy="2291239"/>
          </a:xfrm>
          <a:custGeom>
            <a:avLst/>
            <a:gdLst/>
            <a:ahLst/>
            <a:cxnLst/>
            <a:rect l="l" t="t" r="r" b="b"/>
            <a:pathLst>
              <a:path w="2567940" h="3054984">
                <a:moveTo>
                  <a:pt x="0" y="0"/>
                </a:moveTo>
                <a:lnTo>
                  <a:pt x="0" y="3054714"/>
                </a:lnTo>
                <a:lnTo>
                  <a:pt x="2396758" y="3054714"/>
                </a:lnTo>
                <a:lnTo>
                  <a:pt x="2428820" y="3007478"/>
                </a:lnTo>
                <a:lnTo>
                  <a:pt x="2454679" y="2964680"/>
                </a:lnTo>
                <a:lnTo>
                  <a:pt x="2478418" y="2920679"/>
                </a:lnTo>
                <a:lnTo>
                  <a:pt x="2499826" y="2875651"/>
                </a:lnTo>
                <a:lnTo>
                  <a:pt x="2518688" y="2829772"/>
                </a:lnTo>
                <a:lnTo>
                  <a:pt x="2534792" y="2783219"/>
                </a:lnTo>
                <a:lnTo>
                  <a:pt x="2547923" y="2736166"/>
                </a:lnTo>
                <a:lnTo>
                  <a:pt x="2557870" y="2688789"/>
                </a:lnTo>
                <a:lnTo>
                  <a:pt x="2564418" y="2641265"/>
                </a:lnTo>
                <a:lnTo>
                  <a:pt x="2567355" y="2593770"/>
                </a:lnTo>
                <a:lnTo>
                  <a:pt x="2566468" y="2546478"/>
                </a:lnTo>
                <a:lnTo>
                  <a:pt x="2561542" y="2499566"/>
                </a:lnTo>
                <a:lnTo>
                  <a:pt x="2552365" y="2453210"/>
                </a:lnTo>
                <a:lnTo>
                  <a:pt x="2538724" y="2407586"/>
                </a:lnTo>
                <a:lnTo>
                  <a:pt x="2520405" y="2362868"/>
                </a:lnTo>
                <a:lnTo>
                  <a:pt x="2498024" y="2320507"/>
                </a:lnTo>
                <a:lnTo>
                  <a:pt x="2472227" y="2281201"/>
                </a:lnTo>
                <a:lnTo>
                  <a:pt x="2443243" y="2244840"/>
                </a:lnTo>
                <a:lnTo>
                  <a:pt x="2411303" y="2211312"/>
                </a:lnTo>
                <a:lnTo>
                  <a:pt x="2376637" y="2180506"/>
                </a:lnTo>
                <a:lnTo>
                  <a:pt x="2339474" y="2152309"/>
                </a:lnTo>
                <a:lnTo>
                  <a:pt x="2300045" y="2126611"/>
                </a:lnTo>
                <a:lnTo>
                  <a:pt x="2258580" y="2103300"/>
                </a:lnTo>
                <a:lnTo>
                  <a:pt x="2215308" y="2082264"/>
                </a:lnTo>
                <a:lnTo>
                  <a:pt x="2170461" y="2063391"/>
                </a:lnTo>
                <a:lnTo>
                  <a:pt x="2124267" y="2046570"/>
                </a:lnTo>
                <a:lnTo>
                  <a:pt x="2076957" y="2031690"/>
                </a:lnTo>
                <a:lnTo>
                  <a:pt x="2028761" y="2018638"/>
                </a:lnTo>
                <a:lnTo>
                  <a:pt x="1979908" y="2007304"/>
                </a:lnTo>
                <a:lnTo>
                  <a:pt x="1930630" y="1997575"/>
                </a:lnTo>
                <a:lnTo>
                  <a:pt x="1881155" y="1989340"/>
                </a:lnTo>
                <a:lnTo>
                  <a:pt x="1831715" y="1982488"/>
                </a:lnTo>
                <a:lnTo>
                  <a:pt x="1782538" y="1976906"/>
                </a:lnTo>
                <a:lnTo>
                  <a:pt x="1733856" y="1972483"/>
                </a:lnTo>
                <a:lnTo>
                  <a:pt x="1537493" y="1957368"/>
                </a:lnTo>
                <a:lnTo>
                  <a:pt x="1488012" y="1952915"/>
                </a:lnTo>
                <a:lnTo>
                  <a:pt x="1438627" y="1947807"/>
                </a:lnTo>
                <a:lnTo>
                  <a:pt x="1389462" y="1941853"/>
                </a:lnTo>
                <a:lnTo>
                  <a:pt x="1340645" y="1934860"/>
                </a:lnTo>
                <a:lnTo>
                  <a:pt x="1292301" y="1926635"/>
                </a:lnTo>
                <a:lnTo>
                  <a:pt x="1244555" y="1916987"/>
                </a:lnTo>
                <a:lnTo>
                  <a:pt x="1197534" y="1905722"/>
                </a:lnTo>
                <a:lnTo>
                  <a:pt x="1151363" y="1892650"/>
                </a:lnTo>
                <a:lnTo>
                  <a:pt x="1106169" y="1877577"/>
                </a:lnTo>
                <a:lnTo>
                  <a:pt x="1062076" y="1860311"/>
                </a:lnTo>
                <a:lnTo>
                  <a:pt x="1019212" y="1840660"/>
                </a:lnTo>
                <a:lnTo>
                  <a:pt x="977700" y="1818431"/>
                </a:lnTo>
                <a:lnTo>
                  <a:pt x="937669" y="1793433"/>
                </a:lnTo>
                <a:lnTo>
                  <a:pt x="899242" y="1765473"/>
                </a:lnTo>
                <a:lnTo>
                  <a:pt x="862547" y="1734358"/>
                </a:lnTo>
                <a:lnTo>
                  <a:pt x="827203" y="1699352"/>
                </a:lnTo>
                <a:lnTo>
                  <a:pt x="795051" y="1662178"/>
                </a:lnTo>
                <a:lnTo>
                  <a:pt x="765909" y="1622997"/>
                </a:lnTo>
                <a:lnTo>
                  <a:pt x="739596" y="1581969"/>
                </a:lnTo>
                <a:lnTo>
                  <a:pt x="715927" y="1539253"/>
                </a:lnTo>
                <a:lnTo>
                  <a:pt x="694721" y="1495010"/>
                </a:lnTo>
                <a:lnTo>
                  <a:pt x="675795" y="1449400"/>
                </a:lnTo>
                <a:lnTo>
                  <a:pt x="658967" y="1402583"/>
                </a:lnTo>
                <a:lnTo>
                  <a:pt x="644054" y="1354720"/>
                </a:lnTo>
                <a:lnTo>
                  <a:pt x="630874" y="1305971"/>
                </a:lnTo>
                <a:lnTo>
                  <a:pt x="619245" y="1256495"/>
                </a:lnTo>
                <a:lnTo>
                  <a:pt x="608982" y="1206453"/>
                </a:lnTo>
                <a:lnTo>
                  <a:pt x="599906" y="1156005"/>
                </a:lnTo>
                <a:lnTo>
                  <a:pt x="591831" y="1105312"/>
                </a:lnTo>
                <a:lnTo>
                  <a:pt x="584578" y="1054532"/>
                </a:lnTo>
                <a:lnTo>
                  <a:pt x="577962" y="1003828"/>
                </a:lnTo>
                <a:lnTo>
                  <a:pt x="571801" y="953358"/>
                </a:lnTo>
                <a:lnTo>
                  <a:pt x="565913" y="903283"/>
                </a:lnTo>
                <a:lnTo>
                  <a:pt x="559809" y="853190"/>
                </a:lnTo>
                <a:lnTo>
                  <a:pt x="553023" y="802688"/>
                </a:lnTo>
                <a:lnTo>
                  <a:pt x="545396" y="751971"/>
                </a:lnTo>
                <a:lnTo>
                  <a:pt x="536770" y="701235"/>
                </a:lnTo>
                <a:lnTo>
                  <a:pt x="526989" y="650672"/>
                </a:lnTo>
                <a:lnTo>
                  <a:pt x="515896" y="600479"/>
                </a:lnTo>
                <a:lnTo>
                  <a:pt x="503331" y="550848"/>
                </a:lnTo>
                <a:lnTo>
                  <a:pt x="489139" y="501974"/>
                </a:lnTo>
                <a:lnTo>
                  <a:pt x="473162" y="454052"/>
                </a:lnTo>
                <a:lnTo>
                  <a:pt x="455241" y="407276"/>
                </a:lnTo>
                <a:lnTo>
                  <a:pt x="435220" y="361840"/>
                </a:lnTo>
                <a:lnTo>
                  <a:pt x="412942" y="317938"/>
                </a:lnTo>
                <a:lnTo>
                  <a:pt x="388248" y="275765"/>
                </a:lnTo>
                <a:lnTo>
                  <a:pt x="360982" y="235515"/>
                </a:lnTo>
                <a:lnTo>
                  <a:pt x="330985" y="197383"/>
                </a:lnTo>
                <a:lnTo>
                  <a:pt x="298100" y="161562"/>
                </a:lnTo>
                <a:lnTo>
                  <a:pt x="262171" y="128247"/>
                </a:lnTo>
                <a:lnTo>
                  <a:pt x="223038" y="97633"/>
                </a:lnTo>
                <a:lnTo>
                  <a:pt x="182544" y="71197"/>
                </a:lnTo>
                <a:lnTo>
                  <a:pt x="140311" y="48449"/>
                </a:lnTo>
                <a:lnTo>
                  <a:pt x="96537" y="29257"/>
                </a:lnTo>
                <a:lnTo>
                  <a:pt x="51416" y="13489"/>
                </a:lnTo>
                <a:lnTo>
                  <a:pt x="5145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158AC0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4" name="Graphic 82">
            <a:extLst>
              <a:ext uri="{FF2B5EF4-FFF2-40B4-BE49-F238E27FC236}">
                <a16:creationId xmlns:a16="http://schemas.microsoft.com/office/drawing/2014/main" id="{B059F9BA-7C85-DA89-E3B9-55F55C1C4D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99912" y="0"/>
            <a:ext cx="792088" cy="500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21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7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1800"/>
              </a:lnSpc>
              <a:defRPr sz="14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/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F1B1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6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2800"/>
              </a:lnSpc>
              <a:defRPr sz="2400">
                <a:solidFill>
                  <a:schemeClr val="bg1"/>
                </a:solidFill>
              </a:defRPr>
            </a:lvl2pPr>
            <a:lvl3pPr marL="0" indent="0">
              <a:lnSpc>
                <a:spcPts val="1800"/>
              </a:lnSpc>
              <a:defRPr sz="1400" b="1">
                <a:solidFill>
                  <a:schemeClr val="bg1"/>
                </a:solidFill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>
                <a:solidFill>
                  <a:schemeClr val="bg1"/>
                </a:solidFill>
              </a:defRPr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CA1F7D-92C3-4A55-9F70-1D45D695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6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59206" y="1828799"/>
            <a:ext cx="3846194" cy="4267201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2200"/>
              </a:lnSpc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defRPr sz="1800"/>
            </a:lvl4pPr>
            <a:lvl5pPr marL="0" indent="0">
              <a:lnSpc>
                <a:spcPts val="1800"/>
              </a:lnSpc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F86B70E-AD9A-41AA-81FB-D22780CCE5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81000"/>
            <a:ext cx="5715000" cy="5715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0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>
            <a:noAutofit/>
          </a:bodyPr>
          <a:lstStyle>
            <a:lvl1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>
                <a:latin typeface="+mj-lt"/>
              </a:defRPr>
            </a:lvl1pPr>
            <a:lvl2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174" y="363806"/>
            <a:ext cx="11422063" cy="5144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0924" y="1577341"/>
            <a:ext cx="9485314" cy="1851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0205" y="6514200"/>
            <a:ext cx="7559358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GB" sz="900" b="1" kern="1200" spc="0" baseline="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34353" y="6514201"/>
            <a:ext cx="1731960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US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B62648B-16FF-48A6-83BA-50BC14487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63313" y="6514200"/>
            <a:ext cx="542925" cy="1384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GB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00" r:id="rId2"/>
    <p:sldLayoutId id="2147483678" r:id="rId3"/>
    <p:sldLayoutId id="2147483677" r:id="rId4"/>
    <p:sldLayoutId id="2147483676" r:id="rId5"/>
    <p:sldLayoutId id="2147483681" r:id="rId6"/>
    <p:sldLayoutId id="2147483682" r:id="rId7"/>
    <p:sldLayoutId id="2147483684" r:id="rId8"/>
    <p:sldLayoutId id="2147483686" r:id="rId9"/>
    <p:sldLayoutId id="2147483688" r:id="rId10"/>
    <p:sldLayoutId id="2147483689" r:id="rId11"/>
    <p:sldLayoutId id="2147483690" r:id="rId12"/>
    <p:sldLayoutId id="2147483687" r:id="rId13"/>
    <p:sldLayoutId id="2147483691" r:id="rId14"/>
    <p:sldLayoutId id="2147483692" r:id="rId15"/>
    <p:sldLayoutId id="2147483693" r:id="rId16"/>
    <p:sldLayoutId id="2147483694" r:id="rId17"/>
    <p:sldLayoutId id="2147483685" r:id="rId18"/>
    <p:sldLayoutId id="2147483703" r:id="rId19"/>
    <p:sldLayoutId id="2147483699" r:id="rId20"/>
    <p:sldLayoutId id="2147483671" r:id="rId21"/>
  </p:sldLayoutIdLst>
  <p:hf hdr="0" dt="0"/>
  <p:txStyles>
    <p:titleStyle>
      <a:lvl1pPr eaLnBrk="1" hangingPunct="1">
        <a:defRPr lang="en-GB" sz="1400" b="1" kern="1200" spc="4" dirty="0">
          <a:solidFill>
            <a:schemeClr val="tx1"/>
          </a:solidFill>
          <a:latin typeface="+mj-lt"/>
          <a:ea typeface="+mn-ea"/>
          <a:cs typeface="Arial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3" userDrawn="1">
          <p15:clr>
            <a:srgbClr val="F26B43"/>
          </p15:clr>
        </p15:guide>
        <p15:guide id="2" orient="horz" pos="4077" userDrawn="1">
          <p15:clr>
            <a:srgbClr val="F26B43"/>
          </p15:clr>
        </p15:guide>
        <p15:guide id="3" pos="242" userDrawn="1">
          <p15:clr>
            <a:srgbClr val="F26B43"/>
          </p15:clr>
        </p15:guide>
        <p15:guide id="4" pos="1337" userDrawn="1">
          <p15:clr>
            <a:srgbClr val="F26B43"/>
          </p15:clr>
        </p15:guide>
        <p15:guide id="5" pos="1462" userDrawn="1">
          <p15:clr>
            <a:srgbClr val="F26B43"/>
          </p15:clr>
        </p15:guide>
        <p15:guide id="6" pos="2556" userDrawn="1">
          <p15:clr>
            <a:srgbClr val="F26B43"/>
          </p15:clr>
        </p15:guide>
        <p15:guide id="7" pos="2681" userDrawn="1">
          <p15:clr>
            <a:srgbClr val="F26B43"/>
          </p15:clr>
        </p15:guide>
        <p15:guide id="8" pos="3776" userDrawn="1">
          <p15:clr>
            <a:srgbClr val="F26B43"/>
          </p15:clr>
        </p15:guide>
        <p15:guide id="9" pos="3901" userDrawn="1">
          <p15:clr>
            <a:srgbClr val="F26B43"/>
          </p15:clr>
        </p15:guide>
        <p15:guide id="10" pos="4995" userDrawn="1">
          <p15:clr>
            <a:srgbClr val="F26B43"/>
          </p15:clr>
        </p15:guide>
        <p15:guide id="11" pos="5120" userDrawn="1">
          <p15:clr>
            <a:srgbClr val="F26B43"/>
          </p15:clr>
        </p15:guide>
        <p15:guide id="12" pos="6215" userDrawn="1">
          <p15:clr>
            <a:srgbClr val="F26B43"/>
          </p15:clr>
        </p15:guide>
        <p15:guide id="13" pos="6343" userDrawn="1">
          <p15:clr>
            <a:srgbClr val="F26B43"/>
          </p15:clr>
        </p15:guide>
        <p15:guide id="14" pos="7437" userDrawn="1">
          <p15:clr>
            <a:srgbClr val="F26B43"/>
          </p15:clr>
        </p15:guide>
        <p15:guide id="15" orient="horz" pos="2160" userDrawn="1">
          <p15:clr>
            <a:srgbClr val="5ACBF0"/>
          </p15:clr>
        </p15:guide>
        <p15:guide id="16" pos="3840" userDrawn="1">
          <p15:clr>
            <a:srgbClr val="5ACBF0"/>
          </p15:clr>
        </p15:guide>
        <p15:guide id="17" orient="horz" pos="3692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firstaidchampions.redcross.org.uk/primary/kindness-and-coping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5175" y="1717866"/>
            <a:ext cx="9561138" cy="2647237"/>
          </a:xfrm>
        </p:spPr>
        <p:txBody>
          <a:bodyPr/>
          <a:lstStyle/>
          <a:p>
            <a:r>
              <a:rPr lang="cy-GB" spc="-300" dirty="0"/>
              <a:t>Archwilio </a:t>
            </a:r>
            <a:br>
              <a:rPr lang="cy-GB" spc="-300" dirty="0"/>
            </a:br>
            <a:r>
              <a:rPr lang="cy-GB" spc="-300" dirty="0"/>
              <a:t>helpu eraill</a:t>
            </a:r>
            <a:r>
              <a:rPr lang="cy-GB" spc="-3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AED71-405E-403E-91C2-DFAF88790B0D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08755" y="4339564"/>
            <a:ext cx="5622925" cy="766948"/>
          </a:xfrm>
        </p:spPr>
        <p:txBody>
          <a:bodyPr/>
          <a:lstStyle/>
          <a:p>
            <a:r>
              <a:rPr lang="cy-GB" dirty="0"/>
              <a:t>Caredigrwydd ac Ymdopi</a:t>
            </a:r>
            <a:br>
              <a:rPr lang="cy-GB" dirty="0"/>
            </a:br>
            <a:r>
              <a:rPr lang="cy-GB" dirty="0"/>
              <a:t>Dysgu</a:t>
            </a:r>
          </a:p>
          <a:p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B59C72C9-C684-4A20-9C4F-2145B5B5EB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67808" y="4498252"/>
            <a:ext cx="1228725" cy="113347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0F3020A1-DBC5-4CC7-A9E5-A309887E5C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t="20862"/>
          <a:stretch/>
        </p:blipFill>
        <p:spPr>
          <a:xfrm>
            <a:off x="1468983" y="0"/>
            <a:ext cx="2238375" cy="1748790"/>
          </a:xfrm>
          <a:prstGeom prst="rect">
            <a:avLst/>
          </a:prstGeom>
          <a:effectLst>
            <a:outerShdw blurRad="38100" dist="12700" dir="2700000" algn="t" rotWithShape="0">
              <a:prstClr val="black">
                <a:alpha val="3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30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3">
            <a:extLst>
              <a:ext uri="{FF2B5EF4-FFF2-40B4-BE49-F238E27FC236}">
                <a16:creationId xmlns:a16="http://schemas.microsoft.com/office/drawing/2014/main" id="{6B79391D-D138-4F06-B45B-AF5AAB1AB6C1}"/>
              </a:ext>
            </a:extLst>
          </p:cNvPr>
          <p:cNvSpPr txBox="1">
            <a:spLocks/>
          </p:cNvSpPr>
          <p:nvPr/>
        </p:nvSpPr>
        <p:spPr>
          <a:xfrm>
            <a:off x="384174" y="363806"/>
            <a:ext cx="11422063" cy="5144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eaLnBrk="1" hangingPunct="1">
              <a:defRPr lang="en-GB"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pPr defTabSz="914400"/>
            <a:r>
              <a:rPr lang="cy-GB" sz="1400"/>
              <a:t>Gwerthoedd a helpu eraill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1699F85-92E6-4685-9273-1B80FB8328FA}"/>
              </a:ext>
            </a:extLst>
          </p:cNvPr>
          <p:cNvSpPr txBox="1">
            <a:spLocks/>
          </p:cNvSpPr>
          <p:nvPr/>
        </p:nvSpPr>
        <p:spPr>
          <a:xfrm>
            <a:off x="384174" y="620688"/>
            <a:ext cx="5639817" cy="5616624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7000"/>
              </a:lnSpc>
              <a:spcAft>
                <a:spcPts val="800"/>
              </a:spcAft>
            </a:pPr>
            <a:r>
              <a:rPr lang="cy-GB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Helpu</a:t>
            </a:r>
          </a:p>
          <a:p>
            <a:r>
              <a:rPr lang="cy-GB" sz="2400" dirty="0"/>
              <a:t>“Helo, Beth ydw i. Beth sy’n fy ysbrydoli </a:t>
            </a:r>
            <a:br>
              <a:rPr lang="cy-GB" sz="2400" dirty="0"/>
            </a:br>
            <a:r>
              <a:rPr lang="cy-GB" sz="2400" dirty="0"/>
              <a:t>i helpu? Wel, mae pobl eraill yn bwysig i mi. Rydw i’n ceisio dychmygu sut maent yn teimlo. Pe bai angen help arnaf – byddwn i eisiau i rywun fy helpu. Rydw i eisiau gwneud yn siŵr bod pobl yn teimlo bod rhywun yn gofalu amdanynt ac yn gwybod bod rhywun bob amser eisiau eu helpu. Mae mor bwysig meddwl am bobl eraill a bod yn garedig. Byddwch yn garedig a daliwch ati i helpu!”</a:t>
            </a:r>
          </a:p>
          <a:p>
            <a:endParaRPr lang="cy-GB" sz="2000" i="1" dirty="0"/>
          </a:p>
          <a:p>
            <a:r>
              <a:rPr lang="cy-GB" sz="2000" i="1" dirty="0"/>
              <a:t>Cliciwch ar lun Beth i wylio’r ffilm ar y dudalen lanio caredigrwydd ac ymdopi</a:t>
            </a:r>
          </a:p>
          <a:p>
            <a:pPr defTabSz="914400"/>
            <a:endParaRPr lang="en-GB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7" descr="S:\CT\Education Team\Product development\Youth\FAE curriculum project\3. Creative\Film and photography\Photogrpahy\Red Cross Final Selection\Character profiles\Colourful background\Beth.jpg">
            <a:hlinkClick r:id="rId2"/>
            <a:extLst>
              <a:ext uri="{FF2B5EF4-FFF2-40B4-BE49-F238E27FC236}">
                <a16:creationId xmlns:a16="http://schemas.microsoft.com/office/drawing/2014/main" id="{E3EC74FB-B1DD-4A8A-809B-1238B994267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268760"/>
            <a:ext cx="4888113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356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360" y="908720"/>
            <a:ext cx="8352928" cy="4176464"/>
          </a:xfrm>
        </p:spPr>
        <p:txBody>
          <a:bodyPr/>
          <a:lstStyle/>
          <a:p>
            <a:r>
              <a:rPr lang="cy-GB" spc="-300" dirty="0"/>
              <a:t>Beth allai ysbrydoli rhywun i helpu?</a:t>
            </a:r>
          </a:p>
        </p:txBody>
      </p:sp>
    </p:spTree>
    <p:extLst>
      <p:ext uri="{BB962C8B-B14F-4D97-AF65-F5344CB8AC3E}">
        <p14:creationId xmlns:p14="http://schemas.microsoft.com/office/powerpoint/2010/main" val="256300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368" y="908720"/>
            <a:ext cx="9345114" cy="5184576"/>
          </a:xfrm>
        </p:spPr>
        <p:txBody>
          <a:bodyPr/>
          <a:lstStyle/>
          <a:p>
            <a:r>
              <a:rPr lang="cy-GB" spc="-300" dirty="0"/>
              <a:t>Sut gallai rhywun fod yn garedig </a:t>
            </a:r>
            <a:br>
              <a:rPr lang="cy-GB" spc="-300" dirty="0"/>
            </a:br>
            <a:r>
              <a:rPr lang="cy-GB" spc="-300" dirty="0"/>
              <a:t>a helpu eraill </a:t>
            </a:r>
            <a:br>
              <a:rPr lang="cy-GB" spc="-300" dirty="0"/>
            </a:br>
            <a:r>
              <a:rPr lang="cy-GB" spc="-300" dirty="0"/>
              <a:t>yn ddiogel?</a:t>
            </a:r>
          </a:p>
        </p:txBody>
      </p:sp>
    </p:spTree>
    <p:extLst>
      <p:ext uri="{BB962C8B-B14F-4D97-AF65-F5344CB8AC3E}">
        <p14:creationId xmlns:p14="http://schemas.microsoft.com/office/powerpoint/2010/main" val="349830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76151-7DDC-4801-ADCE-8CE4034C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BEA36B-5AAC-43B9-9310-9810E62F5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3752" y="111789"/>
            <a:ext cx="4104456" cy="657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360" y="188640"/>
            <a:ext cx="9793088" cy="4176464"/>
          </a:xfrm>
        </p:spPr>
        <p:txBody>
          <a:bodyPr/>
          <a:lstStyle/>
          <a:p>
            <a:r>
              <a:rPr lang="cy-GB" spc="-300" dirty="0"/>
              <a:t> Mae caredigrwydd yn helpu</a:t>
            </a:r>
            <a:br>
              <a:rPr lang="cy-GB" spc="-300" dirty="0"/>
            </a:br>
            <a:r>
              <a:rPr lang="cy-GB" spc="-300" dirty="0"/>
              <a:t>       eraill drwy</a:t>
            </a:r>
            <a:r>
              <a:rPr lang="cy-GB" spc="-300" dirty="0">
                <a:solidFill>
                  <a:srgbClr val="FF0000"/>
                </a:solidFill>
              </a:rPr>
              <a:t>...</a:t>
            </a:r>
            <a:br>
              <a:rPr lang="cy-GB" dirty="0">
                <a:solidFill>
                  <a:srgbClr val="FF0000"/>
                </a:solidFill>
              </a:rPr>
            </a:br>
            <a:endParaRPr lang="cy-GB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551CE397-79FD-47D1-8398-E231513A16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231466">
            <a:off x="493556" y="2687389"/>
            <a:ext cx="1682975" cy="152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5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1384" y="188640"/>
            <a:ext cx="9577064" cy="4392488"/>
          </a:xfrm>
        </p:spPr>
        <p:txBody>
          <a:bodyPr/>
          <a:lstStyle/>
          <a:p>
            <a:r>
              <a:rPr lang="cy-GB" spc="-300" dirty="0">
                <a:solidFill>
                  <a:schemeClr val="tx1"/>
                </a:solidFill>
              </a:rPr>
              <a:t>M</a:t>
            </a:r>
            <a:r>
              <a:rPr lang="cy-GB" spc="-300" dirty="0"/>
              <a:t>ae peidio </a:t>
            </a:r>
            <a:br>
              <a:rPr lang="cy-GB" spc="-300" dirty="0"/>
            </a:br>
            <a:r>
              <a:rPr lang="cy-GB" spc="-300" dirty="0"/>
              <a:t> â chynhyrfu 		  			yn golygu </a:t>
            </a:r>
            <a:br>
              <a:rPr lang="cy-GB" spc="-300" dirty="0"/>
            </a:br>
            <a:r>
              <a:rPr lang="cy-GB" spc="-300" dirty="0"/>
              <a:t>y gallwn</a:t>
            </a:r>
            <a:r>
              <a:rPr lang="cy-GB" spc="-300" dirty="0">
                <a:solidFill>
                  <a:srgbClr val="FF0000"/>
                </a:solidFill>
              </a:rPr>
              <a:t>…</a:t>
            </a:r>
            <a:br>
              <a:rPr lang="cy-GB" dirty="0"/>
            </a:b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49216125"/>
      </p:ext>
    </p:extLst>
  </p:cSld>
  <p:clrMapOvr>
    <a:masterClrMapping/>
  </p:clrMapOvr>
</p:sld>
</file>

<file path=ppt/theme/theme1.xml><?xml version="1.0" encoding="utf-8"?>
<a:theme xmlns:a="http://schemas.openxmlformats.org/drawingml/2006/main" name="Red Cross FA V1">
  <a:themeElements>
    <a:clrScheme name="Office">
      <a:dk1>
        <a:srgbClr val="000000"/>
      </a:dk1>
      <a:lt1>
        <a:srgbClr val="FFFFFF"/>
      </a:lt1>
      <a:dk2>
        <a:srgbClr val="EE2A24"/>
      </a:dk2>
      <a:lt2>
        <a:srgbClr val="F6F6F6"/>
      </a:lt2>
      <a:accent1>
        <a:srgbClr val="D0011B"/>
      </a:accent1>
      <a:accent2>
        <a:srgbClr val="AFA48F"/>
      </a:accent2>
      <a:accent3>
        <a:srgbClr val="E95153"/>
      </a:accent3>
      <a:accent4>
        <a:srgbClr val="9D1F21"/>
      </a:accent4>
      <a:accent5>
        <a:srgbClr val="D7D8D7"/>
      </a:accent5>
      <a:accent6>
        <a:srgbClr val="65181B"/>
      </a:accent6>
      <a:hlink>
        <a:srgbClr val="EE2A24"/>
      </a:hlink>
      <a:folHlink>
        <a:srgbClr val="AFA48F"/>
      </a:folHlink>
    </a:clrScheme>
    <a:fontScheme name="Red Cross FA">
      <a:majorFont>
        <a:latin typeface="HelveticaNeueLT Pro 65 Md"/>
        <a:ea typeface=""/>
        <a:cs typeface=""/>
      </a:majorFont>
      <a:minorFont>
        <a:latin typeface="HelveticaNeueLT Pro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100" dirty="0" smtClean="0"/>
        </a:defPPr>
      </a:lstStyle>
    </a:txDef>
  </a:objectDefaults>
  <a:extraClrSchemeLst/>
  <a:custClrLst>
    <a:custClr name="Teacher Sand">
      <a:srgbClr val="E4D7AC"/>
    </a:custClr>
    <a:custClr name="Secondary Duck">
      <a:srgbClr val="BADDEA"/>
    </a:custClr>
    <a:custClr name="Primary Mustard">
      <a:srgbClr val="F1B13B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Blue">
      <a:srgbClr val="193351"/>
    </a:custClr>
    <a:custClr name="Secondary Grey">
      <a:srgbClr val="5C747A"/>
    </a:custClr>
    <a:custClr name="Primary Sky">
      <a:srgbClr val="158AC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Teal">
      <a:srgbClr val="2B7586"/>
    </a:custClr>
    <a:custClr name="Secondary Steel">
      <a:srgbClr val="5A98C0"/>
    </a:custClr>
    <a:custClr name="Primary Green">
      <a:srgbClr val="40A22A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Claret">
      <a:srgbClr val="7D1C23"/>
    </a:custClr>
    <a:custClr name="Secondary Dark Green">
      <a:srgbClr val="05853A"/>
    </a:custClr>
  </a:custClrLst>
  <a:extLst>
    <a:ext uri="{05A4C25C-085E-4340-85A3-A5531E510DB2}">
      <thm15:themeFamily xmlns:thm15="http://schemas.microsoft.com/office/thememl/2012/main" name="BRC_FirstAid_PowerPoint V2-1-nc-Primary.pptx" id="{0036F32F-BF86-441A-88AE-BEE03C56CB0A}" vid="{E8494D48-662F-44E1-8171-456CBDE4C9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018B266A524D8C6ED64754E3AA0C" ma:contentTypeVersion="38" ma:contentTypeDescription="Create a new document." ma:contentTypeScope="" ma:versionID="2c4d18413f6cbb8c67f5727473a6ba48">
  <xsd:schema xmlns:xsd="http://www.w3.org/2001/XMLSchema" xmlns:xs="http://www.w3.org/2001/XMLSchema" xmlns:p="http://schemas.microsoft.com/office/2006/metadata/properties" xmlns:ns2="097b2218-eb8c-44f0-b50d-d57756f492cd" xmlns:ns3="7aff5d3a-ac69-412e-8e86-2dc83d63a9de" targetNamespace="http://schemas.microsoft.com/office/2006/metadata/properties" ma:root="true" ma:fieldsID="da635d3af652d0743de53ea3db0bc43c" ns2:_="" ns3:_="">
    <xsd:import namespace="097b2218-eb8c-44f0-b50d-d57756f492cd"/>
    <xsd:import namespace="7aff5d3a-ac69-412e-8e86-2dc83d63a9d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Area"/>
                <xsd:element ref="ns3:HighLevelFolder"/>
                <xsd:element ref="ns3:SubFolder" minOccurs="0"/>
                <xsd:element ref="ns3:Archive" minOccurs="0"/>
                <xsd:element ref="ns3:Subfolder2" minOccurs="0"/>
                <xsd:element ref="ns3:Status" minOccurs="0"/>
                <xsd:element ref="ns3:GDPRnonCompliancedate" minOccurs="0"/>
                <xsd:element ref="ns3:Misc_x002e_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7b2218-eb8c-44f0-b50d-d57756f492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f5d3a-ac69-412e-8e86-2dc83d63a9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rea" ma:index="19" ma:displayName="Area (of responsibility)" ma:description="An area of CE activity with a named manager responsible for it. " ma:format="Dropdown" ma:indexed="true" ma:internalName="Area">
      <xsd:simpleType>
        <xsd:restriction base="dms:Choice">
          <xsd:enumeration value="Adult Portfolio"/>
          <xsd:enumeration value="Learning Design"/>
          <xsd:enumeration value="Direct Delivery"/>
          <xsd:enumeration value="Learning and Development"/>
          <xsd:enumeration value="Marketing"/>
          <xsd:enumeration value="Youth Portfolio"/>
          <xsd:enumeration value="Leadership Team"/>
          <xsd:enumeration value="Funding"/>
        </xsd:restriction>
      </xsd:simpleType>
    </xsd:element>
    <xsd:element name="HighLevelFolder" ma:index="20" ma:displayName="High Level Folder" ma:description="The main types of document CE produce" ma:format="Dropdown" ma:indexed="true" ma:internalName="HighLevelFolder">
      <xsd:simpleType>
        <xsd:restriction base="dms:Choice">
          <xsd:enumeration value="Communication"/>
          <xsd:enumeration value="Learning Design"/>
          <xsd:enumeration value="Products"/>
          <xsd:enumeration value="Procedural Documents"/>
          <xsd:enumeration value="Policy Documents"/>
          <xsd:enumeration value="Portfolio"/>
          <xsd:enumeration value="Content Assets"/>
          <xsd:enumeration value="Strategy"/>
          <xsd:enumeration value="Research and Insight"/>
          <xsd:enumeration value="Products / Resources"/>
        </xsd:restriction>
      </xsd:simpleType>
    </xsd:element>
    <xsd:element name="SubFolder" ma:index="21" nillable="true" ma:displayName="Topic" ma:description="What overall topic does this file belong under? - A tag audit is currently ongoing, currently available tags are not representative of the final selection." ma:format="Dropdown" ma:internalName="SubFolde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-Apps"/>
                    <xsd:enumeration value="-Kindness"/>
                    <xsd:enumeration value="-Climate Change"/>
                    <xsd:enumeration value="-Curriculum"/>
                    <xsd:enumeration value="-Loneliness"/>
                    <xsd:enumeration value="-Disasters and Emergencies"/>
                    <xsd:enumeration value="-First Aid"/>
                    <xsd:enumeration value="-Refugees and Migration"/>
                    <xsd:enumeration value="-Empathy"/>
                    <xsd:enumeration value="-Pedagogy"/>
                    <xsd:enumeration value="-Agile"/>
                    <xsd:enumeration value="-Support Centre"/>
                    <xsd:enumeration value="-Recruitment and Development"/>
                    <xsd:enumeration value="-Volunteers"/>
                    <xsd:enumeration value="-Ways of Working"/>
                    <xsd:enumeration value="-Conflict"/>
                    <xsd:enumeration value="-Marketing Tools"/>
                    <xsd:enumeration value="-Preparedness"/>
                    <xsd:enumeration value="-Returning to Face to Face"/>
                    <xsd:enumeration value="-Handovers"/>
                    <xsd:enumeration value="-Wellbeing"/>
                    <xsd:enumeration value="-Equality Diversity and Inclusion (EDI)"/>
                    <xsd:enumeration value="- Adapt and Recover"/>
                    <xsd:enumeration value="-Health inequalities"/>
                    <xsd:enumeration value="-Education Standards"/>
                    <xsd:enumeration value="-Respect"/>
                    <xsd:enumeration value="Career Development Pathways"/>
                  </xsd:restriction>
                </xsd:simpleType>
              </xsd:element>
            </xsd:sequence>
          </xsd:extension>
        </xsd:complexContent>
      </xsd:complexType>
    </xsd:element>
    <xsd:element name="Archive" ma:index="22" nillable="true" ma:displayName="Archive" ma:default="0" ma:description="If yes is selected the file will be archived and no longer appear in the general view. It will instead appear in the archive view." ma:format="Dropdown" ma:indexed="true" ma:internalName="Archive">
      <xsd:simpleType>
        <xsd:restriction base="dms:Boolean"/>
      </xsd:simpleType>
    </xsd:element>
    <xsd:element name="Subfolder2" ma:index="23" nillable="true" ma:displayName="Project" ma:description="Which Product or Project does this file relate to? - A tag audit is currently ongoing, currently available tags are not representative of the final selection." ma:format="Dropdown" ma:internalName="Subfolder2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-Drugs and Alcohol"/>
                    <xsd:enumeration value="-First Aid Champions"/>
                    <xsd:enumeration value="-Homelessness"/>
                    <xsd:enumeration value="-Knife Crime"/>
                    <xsd:enumeration value="-Lifescan"/>
                    <xsd:enumeration value="-Museums and Archives Posters"/>
                    <xsd:enumeration value="-Older People"/>
                    <xsd:enumeration value="-Sprint"/>
                    <xsd:enumeration value="-Summer of Kindness"/>
                    <xsd:enumeration value="-Training Programmes"/>
                    <xsd:enumeration value="-Bitesize"/>
                    <xsd:enumeration value="-Life Live It"/>
                    <xsd:enumeration value="-Global Disaster Preparedness Centre"/>
                    <xsd:enumeration value="-Not on Sunday"/>
                    <xsd:enumeration value="-World First Aid Day"/>
                    <xsd:enumeration value="-EveryDay First Aid"/>
                    <xsd:enumeration value="-EDI Working Group"/>
                    <xsd:enumeration value="-Scouts"/>
                    <xsd:enumeration value="-Vaccine Voices"/>
                    <xsd:enumeration value="-Refugee Week"/>
                    <xsd:enumeration value="-Newsthink"/>
                    <xsd:enumeration value="-Black Lives Matter"/>
                    <xsd:enumeration value="-Online Teaching Resource"/>
                    <xsd:enumeration value="-Education Standards"/>
                    <xsd:enumeration value="-Co-production"/>
                    <xsd:enumeration value="-Face to Face"/>
                    <xsd:enumeration value="Coping with challenges"/>
                    <xsd:enumeration value="Quality Assurance"/>
                  </xsd:restriction>
                </xsd:simpleType>
              </xsd:element>
            </xsd:sequence>
          </xsd:extension>
        </xsd:complexContent>
      </xsd:complexType>
    </xsd:element>
    <xsd:element name="Status" ma:index="24" nillable="true" ma:displayName="Status" ma:description="To show which of the documents reflects the final live product, and which are just drafts or supported development of product" ma:format="Dropdown" ma:internalName="Status">
      <xsd:simpleType>
        <xsd:union memberTypes="dms:Text">
          <xsd:simpleType>
            <xsd:restriction base="dms:Choice">
              <xsd:enumeration value="Live"/>
              <xsd:enumeration value="In review"/>
              <xsd:enumeration value="Draft"/>
              <xsd:enumeration value="Supporting documents"/>
              <xsd:enumeration value="Non GDPR Compliant"/>
            </xsd:restriction>
          </xsd:simpleType>
        </xsd:union>
      </xsd:simpleType>
    </xsd:element>
    <xsd:element name="GDPRnonCompliancedate" ma:index="25" nillable="true" ma:displayName="GDPR non Compliance date" ma:format="DateOnly" ma:indexed="true" ma:internalName="GDPRnonCompliancedate">
      <xsd:simpleType>
        <xsd:restriction base="dms:DateTime"/>
      </xsd:simpleType>
    </xsd:element>
    <xsd:element name="Misc_x002e_" ma:index="26" nillable="true" ma:displayName="Misc. " ma:description="After the file has been tagged under Topic and Project, this column is for any further description to be added. Please avoid acronyms where possible. " ma:format="Dropdown" ma:internalName="Misc_x002e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siness Case"/>
                    <xsd:enumeration value="-Covid-19"/>
                    <xsd:enumeration value="-Comms Plans"/>
                    <xsd:enumeration value="-Creative"/>
                    <xsd:enumeration value="-Direct Delivery"/>
                    <xsd:enumeration value="-Discrimination"/>
                    <xsd:enumeration value="-Diversity"/>
                    <xsd:enumeration value="-Evaluation"/>
                    <xsd:enumeration value="-GDPR"/>
                    <xsd:enumeration value="-Guidance"/>
                    <xsd:enumeration value="-Induction"/>
                    <xsd:enumeration value="-Minutes"/>
                    <xsd:enumeration value="-Partnerships"/>
                    <xsd:enumeration value="-Printed Pack"/>
                    <xsd:enumeration value="-Retrospective"/>
                    <xsd:enumeration value="-Analysis"/>
                    <xsd:enumeration value="-21 Day Challenge"/>
                    <xsd:enumeration value="-Bookings"/>
                    <xsd:enumeration value="-Competitor Landscape"/>
                    <xsd:enumeration value="-Advocacy"/>
                    <xsd:enumeration value="-Style Guide"/>
                    <xsd:enumeration value="-Engagement"/>
                    <xsd:enumeration value="-Impact Assessment"/>
                    <xsd:enumeration value="-Evidence"/>
                    <xsd:enumeration value="-Kick-off"/>
                    <xsd:enumeration value="-Forms"/>
                    <xsd:enumeration value="-Kids Kits Cards"/>
                    <xsd:enumeration value="-Icons"/>
                    <xsd:enumeration value="-Intern"/>
                    <xsd:enumeration value="-Introduction"/>
                    <xsd:enumeration value="-July 2020 survey"/>
                    <xsd:enumeration value="-Lunch and Learn"/>
                    <xsd:enumeration value="-Visuals and Artwork"/>
                    <xsd:enumeration value="-Pilot"/>
                    <xsd:enumeration value="-Primary School"/>
                    <xsd:enumeration value="-Project Board"/>
                    <xsd:enumeration value="-React"/>
                    <xsd:enumeration value="-Recover"/>
                    <xsd:enumeration value="-Reflect"/>
                    <xsd:enumeration value="-Reporting"/>
                    <xsd:enumeration value="-Risk Assessments"/>
                    <xsd:enumeration value="-Secondary School"/>
                    <xsd:enumeration value="-Skill Guide"/>
                    <xsd:enumeration value="-Comms"/>
                    <xsd:enumeration value="-Content"/>
                    <xsd:enumeration value="-Other"/>
                    <xsd:enumeration value="-Welsh Language"/>
                    <xsd:enumeration value="-Sticker"/>
                    <xsd:enumeration value="-Minutes"/>
                    <xsd:enumeration value="-Template"/>
                    <xsd:enumeration value="-User Workshop"/>
                    <xsd:enumeration value="-Project Management"/>
                    <xsd:enumeration value="-Baby and Child"/>
                    <xsd:enumeration value="-E-mails"/>
                    <xsd:enumeration value="-Photos"/>
                    <xsd:enumeration value="-Video"/>
                    <xsd:enumeration value="Leaflet"/>
                  </xsd:restriction>
                </xsd:simpleType>
              </xsd:element>
            </xsd:sequence>
          </xsd:extension>
        </xsd:complexContent>
      </xsd:complexType>
    </xsd:element>
    <xsd:element name="MediaServiceLocation" ma:index="27" nillable="true" ma:displayName="Location" ma:internalName="MediaServiceLocation" ma:readOnly="true">
      <xsd:simpleType>
        <xsd:restriction base="dms:Text"/>
      </xsd:simpleType>
    </xsd:element>
    <xsd:element name="MediaLengthInSeconds" ma:index="2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15167c16-a890-4d0e-8066-19c144e74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7aff5d3a-ac69-412e-8e86-2dc83d63a9de">false</Archive>
    <Status xmlns="7aff5d3a-ac69-412e-8e86-2dc83d63a9de" xsi:nil="true"/>
    <Subfolder2 xmlns="7aff5d3a-ac69-412e-8e86-2dc83d63a9de" xsi:nil="true"/>
    <Area xmlns="7aff5d3a-ac69-412e-8e86-2dc83d63a9de"/>
    <HighLevelFolder xmlns="7aff5d3a-ac69-412e-8e86-2dc83d63a9de"/>
    <Misc_x002e_ xmlns="7aff5d3a-ac69-412e-8e86-2dc83d63a9de" xsi:nil="true"/>
    <GDPRnonCompliancedate xmlns="7aff5d3a-ac69-412e-8e86-2dc83d63a9de" xsi:nil="true"/>
    <SubFolder xmlns="7aff5d3a-ac69-412e-8e86-2dc83d63a9de" xsi:nil="true"/>
    <lcf76f155ced4ddcb4097134ff3c332f xmlns="7aff5d3a-ac69-412e-8e86-2dc83d63a9d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FFDC14-68FA-4B8A-8967-7827379517EF}"/>
</file>

<file path=customXml/itemProps2.xml><?xml version="1.0" encoding="utf-8"?>
<ds:datastoreItem xmlns:ds="http://schemas.openxmlformats.org/officeDocument/2006/customXml" ds:itemID="{B75C983E-500E-4AC6-B1CD-809F1627CA32}"/>
</file>

<file path=customXml/itemProps3.xml><?xml version="1.0" encoding="utf-8"?>
<ds:datastoreItem xmlns:ds="http://schemas.openxmlformats.org/officeDocument/2006/customXml" ds:itemID="{F220126B-6509-47E7-BA08-4D788EE830B1}"/>
</file>

<file path=docProps/app.xml><?xml version="1.0" encoding="utf-8"?>
<Properties xmlns="http://schemas.openxmlformats.org/officeDocument/2006/extended-properties" xmlns:vt="http://schemas.openxmlformats.org/officeDocument/2006/docPropsVTypes">
  <Template>Values and helping others_PowerPoint</Template>
  <TotalTime>323</TotalTime>
  <Words>182</Words>
  <Application>Microsoft Macintosh PowerPoint</Application>
  <PresentationFormat>Widescreen</PresentationFormat>
  <Paragraphs>18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HelveticaNeueLT Pro 45 Lt</vt:lpstr>
      <vt:lpstr>HelveticaNeueLT Pro 55 Roman</vt:lpstr>
      <vt:lpstr>HelveticaNeueLT Pro 65 Md</vt:lpstr>
      <vt:lpstr>Red Cross FA V1</vt:lpstr>
      <vt:lpstr>Archwilio  helpu eraill.</vt:lpstr>
      <vt:lpstr>PowerPoint Presentation</vt:lpstr>
      <vt:lpstr>Beth allai ysbrydoli rhywun i helpu?</vt:lpstr>
      <vt:lpstr>Sut gallai rhywun fod yn garedig  a helpu eraill  yn ddiogel?</vt:lpstr>
      <vt:lpstr>PowerPoint Presentation</vt:lpstr>
      <vt:lpstr> Mae caredigrwydd yn helpu        eraill drwy... </vt:lpstr>
      <vt:lpstr>Mae peidio   â chynhyrfu        yn golygu  y gallwn…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Primary.</dc:title>
  <dc:creator>Pippa Ward</dc:creator>
  <cp:lastModifiedBy>Dafydd Williams</cp:lastModifiedBy>
  <cp:revision>14</cp:revision>
  <dcterms:created xsi:type="dcterms:W3CDTF">2019-11-13T10:13:47Z</dcterms:created>
  <dcterms:modified xsi:type="dcterms:W3CDTF">2024-01-05T15:39:58Z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2019-08-12T00:00:00Z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2019-08-12T00:00:00Z</vt:filetime>
  </property>
  <property fmtid="{D5CDD505-2E9C-101B-9397-08002B2CF9AE}" pid="5" name="ContentTypeId">
    <vt:lpwstr>0x0101002470018B266A524D8C6ED64754E3AA0C</vt:lpwstr>
  </property>
  <property fmtid="{D5CDD505-2E9C-101B-9397-08002B2CF9AE}" pid="6" name="_dlc_policyId">
    <vt:lpwstr/>
  </property>
  <property fmtid="{D5CDD505-2E9C-101B-9397-08002B2CF9AE}" pid="7" name="ItemRetentionFormula">
    <vt:lpwstr/>
  </property>
</Properties>
</file>