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9"/>
  </p:notesMasterIdLst>
  <p:sldIdLst>
    <p:sldId id="297" r:id="rId2"/>
    <p:sldId id="327" r:id="rId3"/>
    <p:sldId id="298" r:id="rId4"/>
    <p:sldId id="329" r:id="rId5"/>
    <p:sldId id="331" r:id="rId6"/>
    <p:sldId id="333" r:id="rId7"/>
    <p:sldId id="334" r:id="rId8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Dickie" initials="JD" lastIdx="2" clrIdx="0">
    <p:extLst>
      <p:ext uri="{19B8F6BF-5375-455C-9EA6-DF929625EA0E}">
        <p15:presenceInfo xmlns:p15="http://schemas.microsoft.com/office/powerpoint/2012/main" userId="S::jamesdickie@redcross.org.uk::03d257c9-0373-4ec5-aac5-0d0b999e366b" providerId="AD"/>
      </p:ext>
    </p:extLst>
  </p:cmAuthor>
  <p:cmAuthor id="2" name="Chloe Bruce" initials="CB" lastIdx="1" clrIdx="1">
    <p:extLst>
      <p:ext uri="{19B8F6BF-5375-455C-9EA6-DF929625EA0E}">
        <p15:presenceInfo xmlns:p15="http://schemas.microsoft.com/office/powerpoint/2012/main" userId="S::ChloeBruce@redcross.org.uk::cd14b7cc-a47c-4568-a7e1-17940fbf5a9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2A78F7-1CFE-49C4-8DDA-A29BC6D521AE}" v="3" dt="2021-06-30T13:09:10.151"/>
    <p1510:client id="{EDD8040F-F5B6-E51B-3734-87EF61A99DFC}" v="2" dt="2021-06-30T11:11:39.69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706"/>
  </p:normalViewPr>
  <p:slideViewPr>
    <p:cSldViewPr>
      <p:cViewPr varScale="1">
        <p:scale>
          <a:sx n="134" d="100"/>
          <a:sy n="134" d="100"/>
        </p:scale>
        <p:origin x="200" y="88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Dickie" userId="S::jamesdickie@redcross.org.uk::03d257c9-0373-4ec5-aac5-0d0b999e366b" providerId="AD" clId="Web-{EDD8040F-F5B6-E51B-3734-87EF61A99DFC}"/>
    <pc:docChg chg="">
      <pc:chgData name="James Dickie" userId="S::jamesdickie@redcross.org.uk::03d257c9-0373-4ec5-aac5-0d0b999e366b" providerId="AD" clId="Web-{EDD8040F-F5B6-E51B-3734-87EF61A99DFC}" dt="2021-06-30T11:11:39.697" v="1"/>
      <pc:docMkLst>
        <pc:docMk/>
      </pc:docMkLst>
      <pc:sldChg chg="addCm">
        <pc:chgData name="James Dickie" userId="S::jamesdickie@redcross.org.uk::03d257c9-0373-4ec5-aac5-0d0b999e366b" providerId="AD" clId="Web-{EDD8040F-F5B6-E51B-3734-87EF61A99DFC}" dt="2021-06-30T11:11:39.697" v="1"/>
        <pc:sldMkLst>
          <pc:docMk/>
          <pc:sldMk cId="403356989" sldId="327"/>
        </pc:sldMkLst>
      </pc:sldChg>
    </pc:docChg>
  </pc:docChgLst>
  <pc:docChgLst>
    <pc:chgData name="Chloe Bruce" userId="cd14b7cc-a47c-4568-a7e1-17940fbf5a9f" providerId="ADAL" clId="{872A78F7-1CFE-49C4-8DDA-A29BC6D521AE}"/>
    <pc:docChg chg="custSel modSld">
      <pc:chgData name="Chloe Bruce" userId="cd14b7cc-a47c-4568-a7e1-17940fbf5a9f" providerId="ADAL" clId="{872A78F7-1CFE-49C4-8DDA-A29BC6D521AE}" dt="2021-06-30T14:59:37.112" v="4" actId="1592"/>
      <pc:docMkLst>
        <pc:docMk/>
      </pc:docMkLst>
      <pc:sldChg chg="modSp addCm delCm modCm">
        <pc:chgData name="Chloe Bruce" userId="cd14b7cc-a47c-4568-a7e1-17940fbf5a9f" providerId="ADAL" clId="{872A78F7-1CFE-49C4-8DDA-A29BC6D521AE}" dt="2021-06-30T14:59:37.112" v="4" actId="1592"/>
        <pc:sldMkLst>
          <pc:docMk/>
          <pc:sldMk cId="403356989" sldId="327"/>
        </pc:sldMkLst>
        <pc:picChg chg="mod">
          <ac:chgData name="Chloe Bruce" userId="cd14b7cc-a47c-4568-a7e1-17940fbf5a9f" providerId="ADAL" clId="{872A78F7-1CFE-49C4-8DDA-A29BC6D521AE}" dt="2021-06-30T13:09:07.799" v="0"/>
          <ac:picMkLst>
            <pc:docMk/>
            <pc:sldMk cId="403356989" sldId="327"/>
            <ac:picMk id="8" creationId="{E3EC74FB-B1DD-4A8A-809B-1238B994267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5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832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264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011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25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1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1F0C7B3-14C1-C528-8DD0-669BF9CBB114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C3F67770-1FD1-3B5B-5680-60A7C765D2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62CD0196-747D-AB69-FA77-F8844C47D0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2F695571-9DCC-5737-F0A7-FF55ED04117D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861A0538-EE47-BB01-A99B-FC21577C1F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Graphic 83">
            <a:extLst>
              <a:ext uri="{FF2B5EF4-FFF2-40B4-BE49-F238E27FC236}">
                <a16:creationId xmlns:a16="http://schemas.microsoft.com/office/drawing/2014/main" id="{80B3B3A4-3545-2082-BEC6-F959F69F20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96599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89D84F9-B176-9ECC-71C7-A9D7FF02A24C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7AEC93AA-BA6F-2441-9C57-F2115D4275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A6190C86-E24A-3E86-6FEB-18451EDC0F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5440EBE1-D192-BD3C-8516-551DD09B326A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2658E472-3D30-B33D-9574-5F0DF8C93B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CFC73AC-5ACC-F62D-9328-A5A51CF7E3CA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phic 83">
            <a:extLst>
              <a:ext uri="{FF2B5EF4-FFF2-40B4-BE49-F238E27FC236}">
                <a16:creationId xmlns:a16="http://schemas.microsoft.com/office/drawing/2014/main" id="{24BD35ED-4FA3-CC11-2828-105F2BE80F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4" name="object 53">
            <a:extLst>
              <a:ext uri="{FF2B5EF4-FFF2-40B4-BE49-F238E27FC236}">
                <a16:creationId xmlns:a16="http://schemas.microsoft.com/office/drawing/2014/main" id="{358788D7-9241-D134-9A14-96FFDD65A7E3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CEB8197F-36C4-A275-B545-31762D60DD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1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5" name="Graphic 82">
            <a:extLst>
              <a:ext uri="{FF2B5EF4-FFF2-40B4-BE49-F238E27FC236}">
                <a16:creationId xmlns:a16="http://schemas.microsoft.com/office/drawing/2014/main" id="{334DD7A0-82F2-1B6C-5180-0F625F410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B6FFE1EF-42FF-0244-B100-48243BBD58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09BE967-8952-480B-BF46-8148DCD1B728}"/>
              </a:ext>
            </a:extLst>
          </p:cNvPr>
          <p:cNvSpPr/>
          <p:nvPr userDrawn="1"/>
        </p:nvSpPr>
        <p:spPr>
          <a:xfrm>
            <a:off x="9241125" y="0"/>
            <a:ext cx="2951321" cy="3498533"/>
          </a:xfrm>
          <a:custGeom>
            <a:avLst/>
            <a:gdLst/>
            <a:ahLst/>
            <a:cxnLst/>
            <a:rect l="l" t="t" r="r" b="b"/>
            <a:pathLst>
              <a:path w="3935094" h="4664710">
                <a:moveTo>
                  <a:pt x="3934500" y="0"/>
                </a:moveTo>
                <a:lnTo>
                  <a:pt x="457805" y="0"/>
                </a:lnTo>
                <a:lnTo>
                  <a:pt x="458489" y="7019"/>
                </a:lnTo>
                <a:lnTo>
                  <a:pt x="465156" y="55216"/>
                </a:lnTo>
                <a:lnTo>
                  <a:pt x="472886" y="103634"/>
                </a:lnTo>
                <a:lnTo>
                  <a:pt x="481519" y="152255"/>
                </a:lnTo>
                <a:lnTo>
                  <a:pt x="490897" y="201061"/>
                </a:lnTo>
                <a:lnTo>
                  <a:pt x="500860" y="250035"/>
                </a:lnTo>
                <a:lnTo>
                  <a:pt x="511247" y="299159"/>
                </a:lnTo>
                <a:lnTo>
                  <a:pt x="521899" y="348415"/>
                </a:lnTo>
                <a:lnTo>
                  <a:pt x="532655" y="397785"/>
                </a:lnTo>
                <a:lnTo>
                  <a:pt x="543358" y="447253"/>
                </a:lnTo>
                <a:lnTo>
                  <a:pt x="553846" y="496799"/>
                </a:lnTo>
                <a:lnTo>
                  <a:pt x="563959" y="546407"/>
                </a:lnTo>
                <a:lnTo>
                  <a:pt x="573539" y="596058"/>
                </a:lnTo>
                <a:lnTo>
                  <a:pt x="582425" y="645735"/>
                </a:lnTo>
                <a:lnTo>
                  <a:pt x="590458" y="695421"/>
                </a:lnTo>
                <a:lnTo>
                  <a:pt x="597477" y="745096"/>
                </a:lnTo>
                <a:lnTo>
                  <a:pt x="603324" y="794745"/>
                </a:lnTo>
                <a:lnTo>
                  <a:pt x="607838" y="844349"/>
                </a:lnTo>
                <a:lnTo>
                  <a:pt x="610860" y="893889"/>
                </a:lnTo>
                <a:lnTo>
                  <a:pt x="612229" y="943350"/>
                </a:lnTo>
                <a:lnTo>
                  <a:pt x="611786" y="992712"/>
                </a:lnTo>
                <a:lnTo>
                  <a:pt x="609372" y="1041959"/>
                </a:lnTo>
                <a:lnTo>
                  <a:pt x="604826" y="1091071"/>
                </a:lnTo>
                <a:lnTo>
                  <a:pt x="597989" y="1140033"/>
                </a:lnTo>
                <a:lnTo>
                  <a:pt x="588701" y="1188826"/>
                </a:lnTo>
                <a:lnTo>
                  <a:pt x="576803" y="1237431"/>
                </a:lnTo>
                <a:lnTo>
                  <a:pt x="562134" y="1285833"/>
                </a:lnTo>
                <a:lnTo>
                  <a:pt x="544084" y="1334879"/>
                </a:lnTo>
                <a:lnTo>
                  <a:pt x="523336" y="1382676"/>
                </a:lnTo>
                <a:lnTo>
                  <a:pt x="500246" y="1429381"/>
                </a:lnTo>
                <a:lnTo>
                  <a:pt x="475165" y="1475155"/>
                </a:lnTo>
                <a:lnTo>
                  <a:pt x="448448" y="1520154"/>
                </a:lnTo>
                <a:lnTo>
                  <a:pt x="420448" y="1564537"/>
                </a:lnTo>
                <a:lnTo>
                  <a:pt x="391518" y="1608464"/>
                </a:lnTo>
                <a:lnTo>
                  <a:pt x="362013" y="1652092"/>
                </a:lnTo>
                <a:lnTo>
                  <a:pt x="302689" y="1739087"/>
                </a:lnTo>
                <a:lnTo>
                  <a:pt x="273577" y="1782771"/>
                </a:lnTo>
                <a:lnTo>
                  <a:pt x="246015" y="1825653"/>
                </a:lnTo>
                <a:lnTo>
                  <a:pt x="219244" y="1869185"/>
                </a:lnTo>
                <a:lnTo>
                  <a:pt x="193392" y="1913351"/>
                </a:lnTo>
                <a:lnTo>
                  <a:pt x="168590" y="1958134"/>
                </a:lnTo>
                <a:lnTo>
                  <a:pt x="144966" y="2003520"/>
                </a:lnTo>
                <a:lnTo>
                  <a:pt x="122649" y="2049493"/>
                </a:lnTo>
                <a:lnTo>
                  <a:pt x="101768" y="2096038"/>
                </a:lnTo>
                <a:lnTo>
                  <a:pt x="82453" y="2143138"/>
                </a:lnTo>
                <a:lnTo>
                  <a:pt x="64832" y="2190779"/>
                </a:lnTo>
                <a:lnTo>
                  <a:pt x="49035" y="2238945"/>
                </a:lnTo>
                <a:lnTo>
                  <a:pt x="35191" y="2287620"/>
                </a:lnTo>
                <a:lnTo>
                  <a:pt x="23429" y="2336788"/>
                </a:lnTo>
                <a:lnTo>
                  <a:pt x="13878" y="2386435"/>
                </a:lnTo>
                <a:lnTo>
                  <a:pt x="6666" y="2436544"/>
                </a:lnTo>
                <a:lnTo>
                  <a:pt x="1924" y="2487100"/>
                </a:lnTo>
                <a:lnTo>
                  <a:pt x="0" y="2534879"/>
                </a:lnTo>
                <a:lnTo>
                  <a:pt x="718" y="2582873"/>
                </a:lnTo>
                <a:lnTo>
                  <a:pt x="4083" y="2630870"/>
                </a:lnTo>
                <a:lnTo>
                  <a:pt x="10094" y="2678656"/>
                </a:lnTo>
                <a:lnTo>
                  <a:pt x="18756" y="2726015"/>
                </a:lnTo>
                <a:lnTo>
                  <a:pt x="30068" y="2772735"/>
                </a:lnTo>
                <a:lnTo>
                  <a:pt x="44035" y="2818600"/>
                </a:lnTo>
                <a:lnTo>
                  <a:pt x="60657" y="2863398"/>
                </a:lnTo>
                <a:lnTo>
                  <a:pt x="79936" y="2906914"/>
                </a:lnTo>
                <a:lnTo>
                  <a:pt x="101876" y="2948934"/>
                </a:lnTo>
                <a:lnTo>
                  <a:pt x="126477" y="2989243"/>
                </a:lnTo>
                <a:lnTo>
                  <a:pt x="153741" y="3027629"/>
                </a:lnTo>
                <a:lnTo>
                  <a:pt x="183672" y="3063876"/>
                </a:lnTo>
                <a:lnTo>
                  <a:pt x="216270" y="3097771"/>
                </a:lnTo>
                <a:lnTo>
                  <a:pt x="251538" y="3129099"/>
                </a:lnTo>
                <a:lnTo>
                  <a:pt x="289478" y="3157648"/>
                </a:lnTo>
                <a:lnTo>
                  <a:pt x="333264" y="3185240"/>
                </a:lnTo>
                <a:lnTo>
                  <a:pt x="378857" y="3209470"/>
                </a:lnTo>
                <a:lnTo>
                  <a:pt x="425896" y="3230998"/>
                </a:lnTo>
                <a:lnTo>
                  <a:pt x="474020" y="3250488"/>
                </a:lnTo>
                <a:lnTo>
                  <a:pt x="522866" y="3268600"/>
                </a:lnTo>
                <a:lnTo>
                  <a:pt x="621285" y="3303338"/>
                </a:lnTo>
                <a:lnTo>
                  <a:pt x="670135" y="3321287"/>
                </a:lnTo>
                <a:lnTo>
                  <a:pt x="717536" y="3340093"/>
                </a:lnTo>
                <a:lnTo>
                  <a:pt x="764387" y="3360220"/>
                </a:lnTo>
                <a:lnTo>
                  <a:pt x="810658" y="3381647"/>
                </a:lnTo>
                <a:lnTo>
                  <a:pt x="856316" y="3404350"/>
                </a:lnTo>
                <a:lnTo>
                  <a:pt x="901329" y="3428308"/>
                </a:lnTo>
                <a:lnTo>
                  <a:pt x="945665" y="3453498"/>
                </a:lnTo>
                <a:lnTo>
                  <a:pt x="989294" y="3479898"/>
                </a:lnTo>
                <a:lnTo>
                  <a:pt x="1032182" y="3507485"/>
                </a:lnTo>
                <a:lnTo>
                  <a:pt x="1074299" y="3536238"/>
                </a:lnTo>
                <a:lnTo>
                  <a:pt x="1115613" y="3566133"/>
                </a:lnTo>
                <a:lnTo>
                  <a:pt x="1156091" y="3597148"/>
                </a:lnTo>
                <a:lnTo>
                  <a:pt x="1195703" y="3629262"/>
                </a:lnTo>
                <a:lnTo>
                  <a:pt x="1234416" y="3662452"/>
                </a:lnTo>
                <a:lnTo>
                  <a:pt x="1272198" y="3696694"/>
                </a:lnTo>
                <a:lnTo>
                  <a:pt x="1309019" y="3731968"/>
                </a:lnTo>
                <a:lnTo>
                  <a:pt x="1344845" y="3768251"/>
                </a:lnTo>
                <a:lnTo>
                  <a:pt x="1379646" y="3805520"/>
                </a:lnTo>
                <a:lnTo>
                  <a:pt x="1413389" y="3843752"/>
                </a:lnTo>
                <a:lnTo>
                  <a:pt x="1444212" y="3880521"/>
                </a:lnTo>
                <a:lnTo>
                  <a:pt x="1474511" y="3918163"/>
                </a:lnTo>
                <a:lnTo>
                  <a:pt x="1504388" y="3956513"/>
                </a:lnTo>
                <a:lnTo>
                  <a:pt x="1533946" y="3995407"/>
                </a:lnTo>
                <a:lnTo>
                  <a:pt x="1563289" y="4034681"/>
                </a:lnTo>
                <a:lnTo>
                  <a:pt x="1651060" y="4153132"/>
                </a:lnTo>
                <a:lnTo>
                  <a:pt x="1680574" y="4192278"/>
                </a:lnTo>
                <a:lnTo>
                  <a:pt x="1710388" y="4230980"/>
                </a:lnTo>
                <a:lnTo>
                  <a:pt x="1740607" y="4269075"/>
                </a:lnTo>
                <a:lnTo>
                  <a:pt x="1771333" y="4306398"/>
                </a:lnTo>
                <a:lnTo>
                  <a:pt x="1802668" y="4342783"/>
                </a:lnTo>
                <a:lnTo>
                  <a:pt x="1834717" y="4378068"/>
                </a:lnTo>
                <a:lnTo>
                  <a:pt x="1867583" y="4412087"/>
                </a:lnTo>
                <a:lnTo>
                  <a:pt x="1901368" y="4444675"/>
                </a:lnTo>
                <a:lnTo>
                  <a:pt x="1936175" y="4475669"/>
                </a:lnTo>
                <a:lnTo>
                  <a:pt x="1972109" y="4504903"/>
                </a:lnTo>
                <a:lnTo>
                  <a:pt x="2009272" y="4532213"/>
                </a:lnTo>
                <a:lnTo>
                  <a:pt x="2047767" y="4557435"/>
                </a:lnTo>
                <a:lnTo>
                  <a:pt x="2087698" y="4580405"/>
                </a:lnTo>
                <a:lnTo>
                  <a:pt x="2129167" y="4600956"/>
                </a:lnTo>
                <a:lnTo>
                  <a:pt x="2172278" y="4618926"/>
                </a:lnTo>
                <a:lnTo>
                  <a:pt x="2217134" y="4634150"/>
                </a:lnTo>
                <a:lnTo>
                  <a:pt x="2264663" y="4646630"/>
                </a:lnTo>
                <a:lnTo>
                  <a:pt x="2312390" y="4655650"/>
                </a:lnTo>
                <a:lnTo>
                  <a:pt x="2360300" y="4661462"/>
                </a:lnTo>
                <a:lnTo>
                  <a:pt x="2408377" y="4664317"/>
                </a:lnTo>
                <a:lnTo>
                  <a:pt x="2456606" y="4664470"/>
                </a:lnTo>
                <a:lnTo>
                  <a:pt x="2504972" y="4662171"/>
                </a:lnTo>
                <a:lnTo>
                  <a:pt x="2553458" y="4657674"/>
                </a:lnTo>
                <a:lnTo>
                  <a:pt x="2602051" y="4651231"/>
                </a:lnTo>
                <a:lnTo>
                  <a:pt x="2650733" y="4643095"/>
                </a:lnTo>
                <a:lnTo>
                  <a:pt x="2699491" y="4633518"/>
                </a:lnTo>
                <a:lnTo>
                  <a:pt x="2748309" y="4622752"/>
                </a:lnTo>
                <a:lnTo>
                  <a:pt x="2797171" y="4611050"/>
                </a:lnTo>
                <a:lnTo>
                  <a:pt x="3041609" y="4547336"/>
                </a:lnTo>
                <a:lnTo>
                  <a:pt x="3090415" y="4535320"/>
                </a:lnTo>
                <a:lnTo>
                  <a:pt x="3139157" y="4524135"/>
                </a:lnTo>
                <a:lnTo>
                  <a:pt x="3187821" y="4514033"/>
                </a:lnTo>
                <a:lnTo>
                  <a:pt x="3234993" y="4505472"/>
                </a:lnTo>
                <a:lnTo>
                  <a:pt x="3282193" y="4498143"/>
                </a:lnTo>
                <a:lnTo>
                  <a:pt x="3329420" y="4492005"/>
                </a:lnTo>
                <a:lnTo>
                  <a:pt x="3376672" y="4487015"/>
                </a:lnTo>
                <a:lnTo>
                  <a:pt x="3423949" y="4483132"/>
                </a:lnTo>
                <a:lnTo>
                  <a:pt x="3471251" y="4480313"/>
                </a:lnTo>
                <a:lnTo>
                  <a:pt x="3518576" y="4478516"/>
                </a:lnTo>
                <a:lnTo>
                  <a:pt x="3565924" y="4477700"/>
                </a:lnTo>
                <a:lnTo>
                  <a:pt x="3934500" y="4477700"/>
                </a:lnTo>
                <a:lnTo>
                  <a:pt x="3934500" y="0"/>
                </a:lnTo>
                <a:close/>
              </a:path>
              <a:path w="3935094" h="4664710">
                <a:moveTo>
                  <a:pt x="3934500" y="4477700"/>
                </a:moveTo>
                <a:lnTo>
                  <a:pt x="3565924" y="4477700"/>
                </a:lnTo>
                <a:lnTo>
                  <a:pt x="3613295" y="4477823"/>
                </a:lnTo>
                <a:lnTo>
                  <a:pt x="3660686" y="4478843"/>
                </a:lnTo>
                <a:lnTo>
                  <a:pt x="3708099" y="4480717"/>
                </a:lnTo>
                <a:lnTo>
                  <a:pt x="3755531" y="4483404"/>
                </a:lnTo>
                <a:lnTo>
                  <a:pt x="3802982" y="4486862"/>
                </a:lnTo>
                <a:lnTo>
                  <a:pt x="3850452" y="4491049"/>
                </a:lnTo>
                <a:lnTo>
                  <a:pt x="3897940" y="4495922"/>
                </a:lnTo>
                <a:lnTo>
                  <a:pt x="3934500" y="4500170"/>
                </a:lnTo>
                <a:lnTo>
                  <a:pt x="3934500" y="44777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CBFDF60-9416-425A-54A6-00A39490FFA4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4C546528-B18C-C5DF-2B50-B4FB9310E8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3496C937-A9AB-CBBE-111A-AEF35D74D2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7FBFE851-D8EB-89C4-EF1A-0BD6519CA961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A80B2433-289B-FCE6-DD2E-50CE506645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2">
            <a:extLst>
              <a:ext uri="{FF2B5EF4-FFF2-40B4-BE49-F238E27FC236}">
                <a16:creationId xmlns:a16="http://schemas.microsoft.com/office/drawing/2014/main" id="{B059F9BA-7C85-DA89-E3B9-55F55C1C4D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firstaidchampions.redcross.org.uk/primary/kindness-and-coping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175" y="1717866"/>
            <a:ext cx="9561138" cy="2647237"/>
          </a:xfrm>
        </p:spPr>
        <p:txBody>
          <a:bodyPr/>
          <a:lstStyle/>
          <a:p>
            <a:r>
              <a:rPr lang="cy-GB" spc="-300" dirty="0"/>
              <a:t>Archwilio </a:t>
            </a:r>
            <a:br>
              <a:rPr lang="cy-GB" spc="-300" dirty="0"/>
            </a:br>
            <a:r>
              <a:rPr lang="cy-GB" spc="-300" dirty="0"/>
              <a:t>helpu eraill</a:t>
            </a:r>
            <a:r>
              <a:rPr lang="cy-GB" spc="-3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08755" y="4339564"/>
            <a:ext cx="5622925" cy="766948"/>
          </a:xfrm>
        </p:spPr>
        <p:txBody>
          <a:bodyPr/>
          <a:lstStyle/>
          <a:p>
            <a:r>
              <a:rPr lang="cy-GB" dirty="0"/>
              <a:t>Caredigrwydd ac Ymdopi</a:t>
            </a:r>
            <a:br>
              <a:rPr lang="cy-GB" dirty="0"/>
            </a:br>
            <a:r>
              <a:rPr lang="cy-GB" dirty="0"/>
              <a:t>Dysgu</a:t>
            </a:r>
          </a:p>
          <a:p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B59C72C9-C684-4A20-9C4F-2145B5B5EB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67808" y="4498252"/>
            <a:ext cx="1228725" cy="113347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0F3020A1-DBC5-4CC7-A9E5-A309887E5C3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20862"/>
          <a:stretch/>
        </p:blipFill>
        <p:spPr>
          <a:xfrm>
            <a:off x="1468983" y="0"/>
            <a:ext cx="2238375" cy="1748790"/>
          </a:xfrm>
          <a:prstGeom prst="rect">
            <a:avLst/>
          </a:prstGeom>
          <a:effectLst>
            <a:outerShdw blurRad="38100" dist="12700" dir="2700000" algn="t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>
            <a:extLst>
              <a:ext uri="{FF2B5EF4-FFF2-40B4-BE49-F238E27FC236}">
                <a16:creationId xmlns:a16="http://schemas.microsoft.com/office/drawing/2014/main" id="{6B79391D-D138-4F06-B45B-AF5AAB1AB6C1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cy-GB" sz="1400"/>
              <a:t>Gwerthoedd a helpu eraill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91699F85-92E6-4685-9273-1B80FB8328FA}"/>
              </a:ext>
            </a:extLst>
          </p:cNvPr>
          <p:cNvSpPr txBox="1">
            <a:spLocks/>
          </p:cNvSpPr>
          <p:nvPr/>
        </p:nvSpPr>
        <p:spPr>
          <a:xfrm>
            <a:off x="384174" y="620688"/>
            <a:ext cx="5639817" cy="5616624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Helpu</a:t>
            </a:r>
          </a:p>
          <a:p>
            <a:r>
              <a:rPr lang="cy-GB" sz="2400" dirty="0"/>
              <a:t>“Helo, Beth ydw i. Beth sy’n fy ysbrydoli </a:t>
            </a:r>
            <a:br>
              <a:rPr lang="cy-GB" sz="2400" dirty="0"/>
            </a:br>
            <a:r>
              <a:rPr lang="cy-GB" sz="2400" dirty="0"/>
              <a:t>i helpu? Wel, mae pobl eraill yn bwysig i mi. Rydw i’n ceisio dychmygu sut maent yn teimlo. Pe bai angen help arnaf – byddwn i eisiau i rywun fy helpu. Rydw i eisiau gwneud yn siŵr bod pobl yn teimlo bod rhywun yn gofalu amdanynt ac yn gwybod bod rhywun bob amser eisiau eu helpu. Mae mor bwysig meddwl am bobl eraill a bod yn garedig. Byddwch yn garedig a daliwch ati i helpu!”</a:t>
            </a:r>
          </a:p>
          <a:p>
            <a:endParaRPr lang="cy-GB" sz="2000" i="1" dirty="0"/>
          </a:p>
          <a:p>
            <a:r>
              <a:rPr lang="cy-GB" sz="2000" i="1" dirty="0"/>
              <a:t>Cliciwch ar lun Beth i wylio’r ffilm ar y dudalen lanio caredigrwydd ac ymdopi</a:t>
            </a: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7" descr="S:\CT\Education Team\Product development\Youth\FAE curriculum project\3. Creative\Film and photography\Photogrpahy\Red Cross Final Selection\Character profiles\Colourful background\Beth.jpg">
            <a:hlinkClick r:id="rId2"/>
            <a:extLst>
              <a:ext uri="{FF2B5EF4-FFF2-40B4-BE49-F238E27FC236}">
                <a16:creationId xmlns:a16="http://schemas.microsoft.com/office/drawing/2014/main" id="{E3EC74FB-B1DD-4A8A-809B-1238B99426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268760"/>
            <a:ext cx="4888113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35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360" y="908720"/>
            <a:ext cx="8352928" cy="4176464"/>
          </a:xfrm>
        </p:spPr>
        <p:txBody>
          <a:bodyPr/>
          <a:lstStyle/>
          <a:p>
            <a:r>
              <a:rPr lang="cy-GB" spc="-300" dirty="0"/>
              <a:t>Beth allai ysbrydoli rhywun i helpu?</a:t>
            </a:r>
          </a:p>
        </p:txBody>
      </p:sp>
    </p:spTree>
    <p:extLst>
      <p:ext uri="{BB962C8B-B14F-4D97-AF65-F5344CB8AC3E}">
        <p14:creationId xmlns:p14="http://schemas.microsoft.com/office/powerpoint/2010/main" val="256300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368" y="908720"/>
            <a:ext cx="9345114" cy="5184576"/>
          </a:xfrm>
        </p:spPr>
        <p:txBody>
          <a:bodyPr/>
          <a:lstStyle/>
          <a:p>
            <a:r>
              <a:rPr lang="cy-GB" spc="-300" dirty="0"/>
              <a:t>Sut gallai rhywun fod yn garedig </a:t>
            </a:r>
            <a:br>
              <a:rPr lang="cy-GB" spc="-300" dirty="0"/>
            </a:br>
            <a:r>
              <a:rPr lang="cy-GB" spc="-300" dirty="0"/>
              <a:t>a helpu eraill </a:t>
            </a:r>
            <a:br>
              <a:rPr lang="cy-GB" spc="-300" dirty="0"/>
            </a:br>
            <a:r>
              <a:rPr lang="cy-GB" spc="-300" dirty="0"/>
              <a:t>yn ddiogel?</a:t>
            </a:r>
          </a:p>
        </p:txBody>
      </p:sp>
    </p:spTree>
    <p:extLst>
      <p:ext uri="{BB962C8B-B14F-4D97-AF65-F5344CB8AC3E}">
        <p14:creationId xmlns:p14="http://schemas.microsoft.com/office/powerpoint/2010/main" val="349830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C76151-7DDC-4801-ADCE-8CE4034C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BEA36B-5AAC-43B9-9310-9810E62F5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3752" y="111789"/>
            <a:ext cx="4104456" cy="657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360" y="188640"/>
            <a:ext cx="9793088" cy="4176464"/>
          </a:xfrm>
        </p:spPr>
        <p:txBody>
          <a:bodyPr/>
          <a:lstStyle/>
          <a:p>
            <a:r>
              <a:rPr lang="cy-GB" spc="-300" dirty="0"/>
              <a:t> Mae caredigrwydd yn helpu</a:t>
            </a:r>
            <a:br>
              <a:rPr lang="cy-GB" spc="-300" dirty="0"/>
            </a:br>
            <a:r>
              <a:rPr lang="cy-GB" spc="-300" dirty="0"/>
              <a:t>       eraill drwy</a:t>
            </a:r>
            <a:r>
              <a:rPr lang="cy-GB" spc="-300" dirty="0">
                <a:solidFill>
                  <a:srgbClr val="FF0000"/>
                </a:solidFill>
              </a:rPr>
              <a:t>...</a:t>
            </a:r>
            <a:br>
              <a:rPr lang="cy-GB" dirty="0">
                <a:solidFill>
                  <a:srgbClr val="FF0000"/>
                </a:solidFill>
              </a:rPr>
            </a:br>
            <a:endParaRPr lang="cy-GB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551CE397-79FD-47D1-8398-E231513A16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231466">
            <a:off x="493556" y="2687389"/>
            <a:ext cx="1682975" cy="152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45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384" y="188640"/>
            <a:ext cx="9577064" cy="4392488"/>
          </a:xfrm>
        </p:spPr>
        <p:txBody>
          <a:bodyPr/>
          <a:lstStyle/>
          <a:p>
            <a:r>
              <a:rPr lang="cy-GB" spc="-300" dirty="0">
                <a:solidFill>
                  <a:schemeClr val="tx1"/>
                </a:solidFill>
              </a:rPr>
              <a:t>M</a:t>
            </a:r>
            <a:r>
              <a:rPr lang="cy-GB" spc="-300" dirty="0"/>
              <a:t>ae peidio </a:t>
            </a:r>
            <a:br>
              <a:rPr lang="cy-GB" spc="-300" dirty="0"/>
            </a:br>
            <a:r>
              <a:rPr lang="cy-GB" spc="-300" dirty="0"/>
              <a:t> â chynhyrfu 		  			yn golygu </a:t>
            </a:r>
            <a:br>
              <a:rPr lang="cy-GB" spc="-300" dirty="0"/>
            </a:br>
            <a:r>
              <a:rPr lang="cy-GB" spc="-300" dirty="0"/>
              <a:t>y gallwn</a:t>
            </a:r>
            <a:r>
              <a:rPr lang="cy-GB" spc="-300" dirty="0">
                <a:solidFill>
                  <a:srgbClr val="FF0000"/>
                </a:solidFill>
              </a:rPr>
              <a:t>…</a:t>
            </a:r>
            <a:br>
              <a:rPr lang="cy-GB" dirty="0"/>
            </a:b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149216125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018B266A524D8C6ED64754E3AA0C" ma:contentTypeVersion="38" ma:contentTypeDescription="Create a new document." ma:contentTypeScope="" ma:versionID="2c4d18413f6cbb8c67f5727473a6ba48">
  <xsd:schema xmlns:xsd="http://www.w3.org/2001/XMLSchema" xmlns:xs="http://www.w3.org/2001/XMLSchema" xmlns:p="http://schemas.microsoft.com/office/2006/metadata/properties" xmlns:ns2="097b2218-eb8c-44f0-b50d-d57756f492cd" xmlns:ns3="7aff5d3a-ac69-412e-8e86-2dc83d63a9de" targetNamespace="http://schemas.microsoft.com/office/2006/metadata/properties" ma:root="true" ma:fieldsID="da635d3af652d0743de53ea3db0bc43c" ns2:_="" ns3:_="">
    <xsd:import namespace="097b2218-eb8c-44f0-b50d-d57756f492cd"/>
    <xsd:import namespace="7aff5d3a-ac69-412e-8e86-2dc83d63a9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Area"/>
                <xsd:element ref="ns3:HighLevelFolder"/>
                <xsd:element ref="ns3:SubFolder" minOccurs="0"/>
                <xsd:element ref="ns3:Archive" minOccurs="0"/>
                <xsd:element ref="ns3:Subfolder2" minOccurs="0"/>
                <xsd:element ref="ns3:Status" minOccurs="0"/>
                <xsd:element ref="ns3:GDPRnonCompliancedate" minOccurs="0"/>
                <xsd:element ref="ns3:Misc_x002e_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b2218-eb8c-44f0-b50d-d57756f492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f5d3a-ac69-412e-8e86-2dc83d63a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rea" ma:index="19" ma:displayName="Area (of responsibility)" ma:description="An area of CE activity with a named manager responsible for it. " ma:format="Dropdown" ma:indexed="true" ma:internalName="Area">
      <xsd:simpleType>
        <xsd:restriction base="dms:Choice">
          <xsd:enumeration value="Adult Portfolio"/>
          <xsd:enumeration value="Learning Design"/>
          <xsd:enumeration value="Direct Delivery"/>
          <xsd:enumeration value="Learning and Development"/>
          <xsd:enumeration value="Marketing"/>
          <xsd:enumeration value="Youth Portfolio"/>
          <xsd:enumeration value="Leadership Team"/>
          <xsd:enumeration value="Funding"/>
        </xsd:restriction>
      </xsd:simpleType>
    </xsd:element>
    <xsd:element name="HighLevelFolder" ma:index="20" ma:displayName="High Level Folder" ma:description="The main types of document CE produce" ma:format="Dropdown" ma:indexed="true" ma:internalName="HighLevelFolder">
      <xsd:simpleType>
        <xsd:restriction base="dms:Choice">
          <xsd:enumeration value="Communication"/>
          <xsd:enumeration value="Learning Design"/>
          <xsd:enumeration value="Products"/>
          <xsd:enumeration value="Procedural Documents"/>
          <xsd:enumeration value="Policy Documents"/>
          <xsd:enumeration value="Portfolio"/>
          <xsd:enumeration value="Content Assets"/>
          <xsd:enumeration value="Strategy"/>
          <xsd:enumeration value="Research and Insight"/>
          <xsd:enumeration value="Products / Resources"/>
        </xsd:restriction>
      </xsd:simpleType>
    </xsd:element>
    <xsd:element name="SubFolder" ma:index="21" nillable="true" ma:displayName="Topic" ma:description="What overall topic does this file belong under? - A tag audit is currently ongoing, currently available tags are not representative of the final selection." ma:format="Dropdown" ma:internalName="SubFold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Apps"/>
                    <xsd:enumeration value="-Kindness"/>
                    <xsd:enumeration value="-Climate Change"/>
                    <xsd:enumeration value="-Curriculum"/>
                    <xsd:enumeration value="-Loneliness"/>
                    <xsd:enumeration value="-Disasters and Emergencies"/>
                    <xsd:enumeration value="-First Aid"/>
                    <xsd:enumeration value="-Refugees and Migration"/>
                    <xsd:enumeration value="-Empathy"/>
                    <xsd:enumeration value="-Pedagogy"/>
                    <xsd:enumeration value="-Agile"/>
                    <xsd:enumeration value="-Support Centre"/>
                    <xsd:enumeration value="-Recruitment and Development"/>
                    <xsd:enumeration value="-Volunteers"/>
                    <xsd:enumeration value="-Ways of Working"/>
                    <xsd:enumeration value="-Conflict"/>
                    <xsd:enumeration value="-Marketing Tools"/>
                    <xsd:enumeration value="-Preparedness"/>
                    <xsd:enumeration value="-Returning to Face to Face"/>
                    <xsd:enumeration value="-Handovers"/>
                    <xsd:enumeration value="-Wellbeing"/>
                    <xsd:enumeration value="-Equality Diversity and Inclusion (EDI)"/>
                    <xsd:enumeration value="- Adapt and Recover"/>
                    <xsd:enumeration value="-Health inequalities"/>
                    <xsd:enumeration value="-Education Standards"/>
                    <xsd:enumeration value="-Respect"/>
                    <xsd:enumeration value="Career Development Pathways"/>
                  </xsd:restriction>
                </xsd:simpleType>
              </xsd:element>
            </xsd:sequence>
          </xsd:extension>
        </xsd:complexContent>
      </xsd:complexType>
    </xsd:element>
    <xsd:element name="Archive" ma:index="22" nillable="true" ma:displayName="Archive" ma:default="0" ma:description="If yes is selected the file will be archived and no longer appear in the general view. It will instead appear in the archive view." ma:format="Dropdown" ma:indexed="true" ma:internalName="Archive">
      <xsd:simpleType>
        <xsd:restriction base="dms:Boolean"/>
      </xsd:simpleType>
    </xsd:element>
    <xsd:element name="Subfolder2" ma:index="23" nillable="true" ma:displayName="Project" ma:description="Which Product or Project does this file relate to? - A tag audit is currently ongoing, currently available tags are not representative of the final selection." ma:format="Dropdown" ma:internalName="Subfolder2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Drugs and Alcohol"/>
                    <xsd:enumeration value="-First Aid Champions"/>
                    <xsd:enumeration value="-Homelessness"/>
                    <xsd:enumeration value="-Knife Crime"/>
                    <xsd:enumeration value="-Lifescan"/>
                    <xsd:enumeration value="-Museums and Archives Posters"/>
                    <xsd:enumeration value="-Older People"/>
                    <xsd:enumeration value="-Sprint"/>
                    <xsd:enumeration value="-Summer of Kindness"/>
                    <xsd:enumeration value="-Training Programmes"/>
                    <xsd:enumeration value="-Bitesize"/>
                    <xsd:enumeration value="-Life Live It"/>
                    <xsd:enumeration value="-Global Disaster Preparedness Centre"/>
                    <xsd:enumeration value="-Not on Sunday"/>
                    <xsd:enumeration value="-World First Aid Day"/>
                    <xsd:enumeration value="-EveryDay First Aid"/>
                    <xsd:enumeration value="-EDI Working Group"/>
                    <xsd:enumeration value="-Scouts"/>
                    <xsd:enumeration value="-Vaccine Voices"/>
                    <xsd:enumeration value="-Refugee Week"/>
                    <xsd:enumeration value="-Newsthink"/>
                    <xsd:enumeration value="-Black Lives Matter"/>
                    <xsd:enumeration value="-Online Teaching Resource"/>
                    <xsd:enumeration value="-Education Standards"/>
                    <xsd:enumeration value="-Co-production"/>
                    <xsd:enumeration value="-Face to Face"/>
                    <xsd:enumeration value="Coping with challenges"/>
                    <xsd:enumeration value="Quality Assurance"/>
                  </xsd:restriction>
                </xsd:simpleType>
              </xsd:element>
            </xsd:sequence>
          </xsd:extension>
        </xsd:complexContent>
      </xsd:complexType>
    </xsd:element>
    <xsd:element name="Status" ma:index="24" nillable="true" ma:displayName="Status" ma:description="To show which of the documents reflects the final live product, and which are just drafts or supported development of product" ma:format="Dropdown" ma:internalName="Status">
      <xsd:simpleType>
        <xsd:union memberTypes="dms:Text">
          <xsd:simpleType>
            <xsd:restriction base="dms:Choice">
              <xsd:enumeration value="Live"/>
              <xsd:enumeration value="In review"/>
              <xsd:enumeration value="Draft"/>
              <xsd:enumeration value="Supporting documents"/>
              <xsd:enumeration value="Non GDPR Compliant"/>
            </xsd:restriction>
          </xsd:simpleType>
        </xsd:union>
      </xsd:simpleType>
    </xsd:element>
    <xsd:element name="GDPRnonCompliancedate" ma:index="25" nillable="true" ma:displayName="GDPR non Compliance date" ma:format="DateOnly" ma:indexed="true" ma:internalName="GDPRnonCompliancedate">
      <xsd:simpleType>
        <xsd:restriction base="dms:DateTime"/>
      </xsd:simpleType>
    </xsd:element>
    <xsd:element name="Misc_x002e_" ma:index="26" nillable="true" ma:displayName="Misc. " ma:description="After the file has been tagged under Topic and Project, this column is for any further description to be added. Please avoid acronyms where possible. " ma:format="Dropdown" ma:internalName="Misc_x002e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siness Case"/>
                    <xsd:enumeration value="-Covid-19"/>
                    <xsd:enumeration value="-Comms Plans"/>
                    <xsd:enumeration value="-Creative"/>
                    <xsd:enumeration value="-Direct Delivery"/>
                    <xsd:enumeration value="-Discrimination"/>
                    <xsd:enumeration value="-Diversity"/>
                    <xsd:enumeration value="-Evaluation"/>
                    <xsd:enumeration value="-GDPR"/>
                    <xsd:enumeration value="-Guidance"/>
                    <xsd:enumeration value="-Induction"/>
                    <xsd:enumeration value="-Minutes"/>
                    <xsd:enumeration value="-Partnerships"/>
                    <xsd:enumeration value="-Printed Pack"/>
                    <xsd:enumeration value="-Retrospective"/>
                    <xsd:enumeration value="-Analysis"/>
                    <xsd:enumeration value="-21 Day Challenge"/>
                    <xsd:enumeration value="-Bookings"/>
                    <xsd:enumeration value="-Competitor Landscape"/>
                    <xsd:enumeration value="-Advocacy"/>
                    <xsd:enumeration value="-Style Guide"/>
                    <xsd:enumeration value="-Engagement"/>
                    <xsd:enumeration value="-Impact Assessment"/>
                    <xsd:enumeration value="-Evidence"/>
                    <xsd:enumeration value="-Kick-off"/>
                    <xsd:enumeration value="-Forms"/>
                    <xsd:enumeration value="-Kids Kits Cards"/>
                    <xsd:enumeration value="-Icons"/>
                    <xsd:enumeration value="-Intern"/>
                    <xsd:enumeration value="-Introduction"/>
                    <xsd:enumeration value="-July 2020 survey"/>
                    <xsd:enumeration value="-Lunch and Learn"/>
                    <xsd:enumeration value="-Visuals and Artwork"/>
                    <xsd:enumeration value="-Pilot"/>
                    <xsd:enumeration value="-Primary School"/>
                    <xsd:enumeration value="-Project Board"/>
                    <xsd:enumeration value="-React"/>
                    <xsd:enumeration value="-Recover"/>
                    <xsd:enumeration value="-Reflect"/>
                    <xsd:enumeration value="-Reporting"/>
                    <xsd:enumeration value="-Risk Assessments"/>
                    <xsd:enumeration value="-Secondary School"/>
                    <xsd:enumeration value="-Skill Guide"/>
                    <xsd:enumeration value="-Comms"/>
                    <xsd:enumeration value="-Content"/>
                    <xsd:enumeration value="-Other"/>
                    <xsd:enumeration value="-Welsh Language"/>
                    <xsd:enumeration value="-Sticker"/>
                    <xsd:enumeration value="-Minutes"/>
                    <xsd:enumeration value="-Template"/>
                    <xsd:enumeration value="-User Workshop"/>
                    <xsd:enumeration value="-Project Management"/>
                    <xsd:enumeration value="-Baby and Child"/>
                    <xsd:enumeration value="-E-mails"/>
                    <xsd:enumeration value="-Photos"/>
                    <xsd:enumeration value="-Video"/>
                    <xsd:enumeration value="Leaflet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15167c16-a890-4d0e-8066-19c144e74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7aff5d3a-ac69-412e-8e86-2dc83d63a9de">false</Archive>
    <Status xmlns="7aff5d3a-ac69-412e-8e86-2dc83d63a9de" xsi:nil="true"/>
    <Subfolder2 xmlns="7aff5d3a-ac69-412e-8e86-2dc83d63a9de" xsi:nil="true"/>
    <Area xmlns="7aff5d3a-ac69-412e-8e86-2dc83d63a9de"/>
    <HighLevelFolder xmlns="7aff5d3a-ac69-412e-8e86-2dc83d63a9de"/>
    <Misc_x002e_ xmlns="7aff5d3a-ac69-412e-8e86-2dc83d63a9de" xsi:nil="true"/>
    <GDPRnonCompliancedate xmlns="7aff5d3a-ac69-412e-8e86-2dc83d63a9de" xsi:nil="true"/>
    <SubFolder xmlns="7aff5d3a-ac69-412e-8e86-2dc83d63a9de" xsi:nil="true"/>
    <lcf76f155ced4ddcb4097134ff3c332f xmlns="7aff5d3a-ac69-412e-8e86-2dc83d63a9d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2FFDC14-68FA-4B8A-8967-7827379517EF}"/>
</file>

<file path=customXml/itemProps2.xml><?xml version="1.0" encoding="utf-8"?>
<ds:datastoreItem xmlns:ds="http://schemas.openxmlformats.org/officeDocument/2006/customXml" ds:itemID="{B75C983E-500E-4AC6-B1CD-809F1627CA32}"/>
</file>

<file path=customXml/itemProps3.xml><?xml version="1.0" encoding="utf-8"?>
<ds:datastoreItem xmlns:ds="http://schemas.openxmlformats.org/officeDocument/2006/customXml" ds:itemID="{F220126B-6509-47E7-BA08-4D788EE830B1}"/>
</file>

<file path=docProps/app.xml><?xml version="1.0" encoding="utf-8"?>
<Properties xmlns="http://schemas.openxmlformats.org/officeDocument/2006/extended-properties" xmlns:vt="http://schemas.openxmlformats.org/officeDocument/2006/docPropsVTypes">
  <Template>Values and helping others_PowerPoint</Template>
  <TotalTime>323</TotalTime>
  <Words>182</Words>
  <Application>Microsoft Macintosh PowerPoint</Application>
  <PresentationFormat>Widescreen</PresentationFormat>
  <Paragraphs>18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HelveticaNeueLT Pro 45 Lt</vt:lpstr>
      <vt:lpstr>HelveticaNeueLT Pro 55 Roman</vt:lpstr>
      <vt:lpstr>HelveticaNeueLT Pro 65 Md</vt:lpstr>
      <vt:lpstr>Red Cross FA V1</vt:lpstr>
      <vt:lpstr>Archwilio  helpu eraill.</vt:lpstr>
      <vt:lpstr>PowerPoint Presentation</vt:lpstr>
      <vt:lpstr>Beth allai ysbrydoli rhywun i helpu?</vt:lpstr>
      <vt:lpstr>Sut gallai rhywun fod yn garedig  a helpu eraill  yn ddiogel?</vt:lpstr>
      <vt:lpstr>PowerPoint Presentation</vt:lpstr>
      <vt:lpstr> Mae caredigrwydd yn helpu        eraill drwy... </vt:lpstr>
      <vt:lpstr>Mae peidio   â chynhyrfu        yn golygu  y gallwn…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Dafydd Williams</cp:lastModifiedBy>
  <cp:revision>14</cp:revision>
  <dcterms:created xsi:type="dcterms:W3CDTF">2019-11-13T10:13:47Z</dcterms:created>
  <dcterms:modified xsi:type="dcterms:W3CDTF">2024-01-05T15:39:58Z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  <property fmtid="{D5CDD505-2E9C-101B-9397-08002B2CF9AE}" pid="5" name="ContentTypeId">
    <vt:lpwstr>0x0101002470018B266A524D8C6ED64754E3AA0C</vt:lpwstr>
  </property>
  <property fmtid="{D5CDD505-2E9C-101B-9397-08002B2CF9AE}" pid="6" name="_dlc_policyId">
    <vt:lpwstr/>
  </property>
  <property fmtid="{D5CDD505-2E9C-101B-9397-08002B2CF9AE}" pid="7" name="ItemRetentionFormula">
    <vt:lpwstr/>
  </property>
</Properties>
</file>