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7"/>
  </p:notesMasterIdLst>
  <p:sldIdLst>
    <p:sldId id="297" r:id="rId2"/>
    <p:sldId id="299" r:id="rId3"/>
    <p:sldId id="327" r:id="rId4"/>
    <p:sldId id="328" r:id="rId5"/>
    <p:sldId id="329" r:id="rId6"/>
  </p:sldIdLst>
  <p:sldSz cx="12192000" cy="6858000"/>
  <p:notesSz cx="16256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y Tutton" initials="LT" lastIdx="1" clrIdx="0">
    <p:extLst>
      <p:ext uri="{19B8F6BF-5375-455C-9EA6-DF929625EA0E}">
        <p15:presenceInfo xmlns:p15="http://schemas.microsoft.com/office/powerpoint/2012/main" userId="S-1-5-21-2005284258-899379159-336231458-6054" providerId="AD"/>
      </p:ext>
    </p:extLst>
  </p:cmAuthor>
  <p:cmAuthor id="2" name="Chloe Bruce" initials="CB" lastIdx="2" clrIdx="1">
    <p:extLst>
      <p:ext uri="{19B8F6BF-5375-455C-9EA6-DF929625EA0E}">
        <p15:presenceInfo xmlns:p15="http://schemas.microsoft.com/office/powerpoint/2012/main" userId="S::ChloeBruce@redcross.org.uk::cd14b7cc-a47c-4568-a7e1-17940fbf5a9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1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8844" autoAdjust="0"/>
  </p:normalViewPr>
  <p:slideViewPr>
    <p:cSldViewPr>
      <p:cViewPr varScale="1">
        <p:scale>
          <a:sx n="113" d="100"/>
          <a:sy n="113" d="100"/>
        </p:scale>
        <p:origin x="1064" y="17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2"/>
        <a:sy n="1" d="2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92205-E3CE-4B42-907A-C3BB5D21EF03}" type="datetimeFigureOut">
              <a:rPr lang="en-GB" smtClean="0"/>
              <a:t>28/07/2023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8070E-2810-4E5C-83CC-655FBDA01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172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090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510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892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08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0" y="0"/>
            <a:ext cx="11352583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4" name="object 53">
            <a:extLst>
              <a:ext uri="{FF2B5EF4-FFF2-40B4-BE49-F238E27FC236}">
                <a16:creationId xmlns:a16="http://schemas.microsoft.com/office/drawing/2014/main" id="{2A69A1BB-9FB5-0742-F028-4463CA470BBF}"/>
              </a:ext>
            </a:extLst>
          </p:cNvPr>
          <p:cNvSpPr txBox="1"/>
          <p:nvPr userDrawn="1"/>
        </p:nvSpPr>
        <p:spPr>
          <a:xfrm>
            <a:off x="1066800" y="6021288"/>
            <a:ext cx="4381128" cy="50687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2019.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Pob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llun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©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2019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oni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nodir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wahanol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.</a:t>
            </a: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Mae’r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adnodd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hwn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deunyddiau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addysgol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eraill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am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ddim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gael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www.redcross.org.uk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/education</a:t>
            </a: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Mae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Cymdeithas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elusen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wedi’i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chofrestru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Nghymru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Lloegr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(220949)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a’r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Alban (SCO37738).</a:t>
            </a:r>
            <a:endParaRPr lang="en-GB"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5" name="Graphic 12">
            <a:extLst>
              <a:ext uri="{FF2B5EF4-FFF2-40B4-BE49-F238E27FC236}">
                <a16:creationId xmlns:a16="http://schemas.microsoft.com/office/drawing/2014/main" id="{0B72982C-25F2-0860-7AAA-8988A60606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255" y="5999842"/>
            <a:ext cx="506169" cy="710315"/>
          </a:xfrm>
          <a:prstGeom prst="rect">
            <a:avLst/>
          </a:prstGeom>
        </p:spPr>
      </p:pic>
      <p:pic>
        <p:nvPicPr>
          <p:cNvPr id="6" name="Graphic 82">
            <a:extLst>
              <a:ext uri="{FF2B5EF4-FFF2-40B4-BE49-F238E27FC236}">
                <a16:creationId xmlns:a16="http://schemas.microsoft.com/office/drawing/2014/main" id="{CE771FF2-CF61-874E-7089-2B92133CFC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99912" y="1"/>
            <a:ext cx="792088" cy="5005556"/>
          </a:xfrm>
          <a:prstGeom prst="rect">
            <a:avLst/>
          </a:prstGeom>
        </p:spPr>
      </p:pic>
      <p:pic>
        <p:nvPicPr>
          <p:cNvPr id="7" name="Graphic 83">
            <a:extLst>
              <a:ext uri="{FF2B5EF4-FFF2-40B4-BE49-F238E27FC236}">
                <a16:creationId xmlns:a16="http://schemas.microsoft.com/office/drawing/2014/main" id="{0879307B-47AC-2AC8-89C4-22F8A80609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2009" y="5877272"/>
            <a:ext cx="2589991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3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90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 numCol="2" spcCol="288000"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715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 numCol="3" spcCol="288000"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57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799"/>
            <a:ext cx="7545387" cy="4267201"/>
          </a:xfrm>
        </p:spPr>
        <p:txBody>
          <a:bodyPr numCol="2" spcCol="288000">
            <a:noAutofit/>
          </a:bodyPr>
          <a:lstStyle>
            <a:lvl1pPr marL="449263" indent="-449263">
              <a:lnSpc>
                <a:spcPts val="2800"/>
              </a:lnSpc>
              <a:buFontTx/>
              <a:buBlip>
                <a:blip r:embed="rId2"/>
              </a:buBlip>
              <a:defRPr sz="2600">
                <a:latin typeface="+mj-lt"/>
              </a:defRPr>
            </a:lvl1pPr>
            <a:lvl2pPr marL="449263" indent="-449263">
              <a:lnSpc>
                <a:spcPts val="2800"/>
              </a:lnSpc>
              <a:buFontTx/>
              <a:buBlip>
                <a:blip r:embed="rId2"/>
              </a:buBlip>
              <a:defRPr sz="2600"/>
            </a:lvl2pPr>
            <a:lvl3pPr marL="449263" indent="-449263">
              <a:lnSpc>
                <a:spcPts val="2200"/>
              </a:lnSpc>
              <a:buFontTx/>
              <a:buBlip>
                <a:blip r:embed="rId2"/>
              </a:buBlip>
              <a:defRPr sz="1800" b="1">
                <a:latin typeface="HelveticaNeueLT Pro 65 Md" panose="020B0804020202020204" pitchFamily="34" charset="0"/>
              </a:defRPr>
            </a:lvl3pPr>
            <a:lvl4pPr marL="449263" indent="-449263">
              <a:lnSpc>
                <a:spcPts val="2200"/>
              </a:lnSpc>
              <a:buFontTx/>
              <a:buBlip>
                <a:blip r:embed="rId2"/>
              </a:buBlip>
              <a:defRPr sz="1800"/>
            </a:lvl4pPr>
            <a:lvl5pPr marL="449263" indent="-449263">
              <a:lnSpc>
                <a:spcPts val="1800"/>
              </a:lnSpc>
              <a:buFontTx/>
              <a:buBlip>
                <a:blip r:embed="rId2"/>
              </a:buBlip>
              <a:defRPr sz="1400">
                <a:latin typeface="+mj-lt"/>
              </a:defRPr>
            </a:lvl5pPr>
            <a:lvl6pPr marL="449263" indent="-449263">
              <a:lnSpc>
                <a:spcPts val="1800"/>
              </a:lnSpc>
              <a:buFontTx/>
              <a:buBlip>
                <a:blip r:embed="rId2"/>
              </a:buBlip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034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7206E47-11C3-4F5E-A8CD-1AA2590C16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6617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0A421C5-7388-47E2-9567-86FD03EBAD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2309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8F10E54-5F13-4F43-8409-F9BB60B0DE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8000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7A38649F-9E1D-480C-9A3A-60FFB0F11FA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56617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40B9A4C1-F987-43F2-86E8-1D10E8EBC9E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92309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D67D4B6A-6E32-445D-8D04-460F35CBFE8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28000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616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1581053"/>
            <a:ext cx="3676650" cy="2404919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3672417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40D8A5CD-17B2-4EED-9EC4-BE701E8C5BE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92838" y="1581053"/>
            <a:ext cx="3676650" cy="2404919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B979E375-A75B-42F5-B0F6-760979F90B6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2838" y="4140611"/>
            <a:ext cx="3672417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55124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B4CC69B-248B-436A-9F07-D111D01F627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80213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27E440E-6154-4EED-B2DF-AF3FF03F16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80213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343CCF1-8E5B-480B-AF42-E257B35651C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901944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178E0343-2AB4-432F-A01F-5A070D3BDB2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01944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01125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B4CC69B-248B-436A-9F07-D111D01F627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80213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27E440E-6154-4EED-B2DF-AF3FF03F16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80213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343CCF1-8E5B-480B-AF42-E257B35651C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901944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178E0343-2AB4-432F-A01F-5A070D3BDB2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01944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F6CDB5-BC0A-4E4C-A80D-92F3DF182B3D}"/>
              </a:ext>
            </a:extLst>
          </p:cNvPr>
          <p:cNvCxnSpPr/>
          <p:nvPr userDrawn="1"/>
        </p:nvCxnSpPr>
        <p:spPr>
          <a:xfrm>
            <a:off x="2320925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B290FFE-CED4-4D82-A880-9D0CE9D0EA5B}"/>
              </a:ext>
            </a:extLst>
          </p:cNvPr>
          <p:cNvCxnSpPr/>
          <p:nvPr userDrawn="1"/>
        </p:nvCxnSpPr>
        <p:spPr>
          <a:xfrm>
            <a:off x="4901944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700F567-DBA3-4E2D-9154-4A0BF260FCB3}"/>
              </a:ext>
            </a:extLst>
          </p:cNvPr>
          <p:cNvCxnSpPr/>
          <p:nvPr userDrawn="1"/>
        </p:nvCxnSpPr>
        <p:spPr>
          <a:xfrm>
            <a:off x="7480213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831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524001"/>
            <a:ext cx="7545387" cy="4572000"/>
          </a:xfrm>
        </p:spPr>
        <p:txBody>
          <a:bodyPr anchor="ctr">
            <a:noAutofit/>
          </a:bodyPr>
          <a:lstStyle>
            <a:lvl1pPr algn="ctr">
              <a:lnSpc>
                <a:spcPts val="6800"/>
              </a:lnSpc>
              <a:defRPr sz="5400">
                <a:latin typeface="+mj-lt"/>
              </a:defRPr>
            </a:lvl1pPr>
            <a:lvl2pPr marL="0" indent="0" algn="ctr">
              <a:lnSpc>
                <a:spcPts val="6800"/>
              </a:lnSpc>
              <a:defRPr sz="5400"/>
            </a:lvl2pPr>
            <a:lvl3pPr marL="0" indent="0" algn="ctr">
              <a:lnSpc>
                <a:spcPts val="2800"/>
              </a:lnSpc>
              <a:defRPr sz="2400" b="1">
                <a:latin typeface="HelveticaNeueLT Pro 65 Md" panose="020B0804020202020204" pitchFamily="34" charset="0"/>
              </a:defRPr>
            </a:lvl3pPr>
            <a:lvl4pPr marL="0" indent="0" algn="ctr">
              <a:lnSpc>
                <a:spcPts val="2800"/>
              </a:lnSpc>
              <a:defRPr sz="2400"/>
            </a:lvl4pPr>
            <a:lvl5pPr marL="0" indent="0" algn="ctr">
              <a:lnSpc>
                <a:spcPts val="2400"/>
              </a:lnSpc>
              <a:defRPr sz="1800">
                <a:latin typeface="+mj-lt"/>
              </a:defRPr>
            </a:lvl5pPr>
            <a:lvl6pPr marL="0" indent="0" algn="ctr">
              <a:lnSpc>
                <a:spcPts val="2400"/>
              </a:lnSpc>
              <a:defRPr sz="18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544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73728DA0-6434-4449-8395-40DCFB6ECAE9}"/>
              </a:ext>
            </a:extLst>
          </p:cNvPr>
          <p:cNvSpPr/>
          <p:nvPr userDrawn="1"/>
        </p:nvSpPr>
        <p:spPr>
          <a:xfrm>
            <a:off x="0" y="5868219"/>
            <a:ext cx="12192000" cy="990124"/>
          </a:xfrm>
          <a:custGeom>
            <a:avLst/>
            <a:gdLst/>
            <a:ahLst/>
            <a:cxnLst/>
            <a:rect l="l" t="t" r="r" b="b"/>
            <a:pathLst>
              <a:path w="16256000" h="1320165">
                <a:moveTo>
                  <a:pt x="0" y="1319707"/>
                </a:moveTo>
                <a:lnTo>
                  <a:pt x="16256000" y="1319707"/>
                </a:lnTo>
                <a:lnTo>
                  <a:pt x="16256000" y="0"/>
                </a:lnTo>
                <a:lnTo>
                  <a:pt x="0" y="0"/>
                </a:lnTo>
                <a:lnTo>
                  <a:pt x="0" y="1319707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46581DE0-12BA-42B4-B32E-0C2D90035AA7}"/>
              </a:ext>
            </a:extLst>
          </p:cNvPr>
          <p:cNvSpPr txBox="1"/>
          <p:nvPr userDrawn="1"/>
        </p:nvSpPr>
        <p:spPr>
          <a:xfrm>
            <a:off x="352425" y="5868220"/>
            <a:ext cx="3705223" cy="989780"/>
          </a:xfrm>
          <a:prstGeom prst="rect">
            <a:avLst/>
          </a:prstGeom>
        </p:spPr>
        <p:txBody>
          <a:bodyPr vert="horz" wrap="square" lIns="0" tIns="9525" rIns="0" bIns="0" rtlCol="0" anchor="ctr">
            <a:noAutofit/>
          </a:bodyPr>
          <a:lstStyle/>
          <a:p>
            <a:pPr marL="0">
              <a:spcBef>
                <a:spcPts val="0"/>
              </a:spcBef>
            </a:pPr>
            <a:r>
              <a:rPr lang="en-US" sz="3300" b="1" spc="0" baseline="0" dirty="0">
                <a:latin typeface="+mj-lt"/>
                <a:cs typeface="Arial"/>
              </a:rPr>
              <a:t>Primary</a:t>
            </a:r>
            <a:r>
              <a:rPr sz="3300" b="1" spc="0" baseline="0" dirty="0">
                <a:solidFill>
                  <a:srgbClr val="EE2A24"/>
                </a:solidFill>
                <a:latin typeface="+mj-lt"/>
                <a:cs typeface="Arial"/>
              </a:rPr>
              <a:t>.</a:t>
            </a:r>
            <a:endParaRPr sz="3300" spc="0" baseline="0" dirty="0">
              <a:latin typeface="+mj-lt"/>
              <a:cs typeface="Arial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524001"/>
            <a:ext cx="7545387" cy="4344218"/>
          </a:xfrm>
        </p:spPr>
        <p:txBody>
          <a:bodyPr anchor="ctr">
            <a:noAutofit/>
          </a:bodyPr>
          <a:lstStyle>
            <a:lvl1pPr algn="ctr">
              <a:lnSpc>
                <a:spcPts val="6800"/>
              </a:lnSpc>
              <a:defRPr sz="5400">
                <a:latin typeface="+mj-lt"/>
              </a:defRPr>
            </a:lvl1pPr>
            <a:lvl2pPr marL="0" indent="0" algn="ctr">
              <a:lnSpc>
                <a:spcPts val="6800"/>
              </a:lnSpc>
              <a:defRPr sz="5400"/>
            </a:lvl2pPr>
            <a:lvl3pPr marL="0" indent="0" algn="ctr">
              <a:lnSpc>
                <a:spcPts val="2800"/>
              </a:lnSpc>
              <a:defRPr sz="2400" b="1">
                <a:latin typeface="HelveticaNeueLT Pro 65 Md" panose="020B0804020202020204" pitchFamily="34" charset="0"/>
              </a:defRPr>
            </a:lvl3pPr>
            <a:lvl4pPr marL="0" indent="0" algn="ctr">
              <a:lnSpc>
                <a:spcPts val="2800"/>
              </a:lnSpc>
              <a:defRPr sz="2400"/>
            </a:lvl4pPr>
            <a:lvl5pPr marL="0" indent="0" algn="ctr">
              <a:lnSpc>
                <a:spcPts val="2400"/>
              </a:lnSpc>
              <a:defRPr sz="1800">
                <a:latin typeface="+mj-lt"/>
              </a:defRPr>
            </a:lvl5pPr>
            <a:lvl6pPr marL="0" indent="0" algn="ctr">
              <a:lnSpc>
                <a:spcPts val="2400"/>
              </a:lnSpc>
              <a:defRPr sz="18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" name="Graphic 83">
            <a:extLst>
              <a:ext uri="{FF2B5EF4-FFF2-40B4-BE49-F238E27FC236}">
                <a16:creationId xmlns:a16="http://schemas.microsoft.com/office/drawing/2014/main" id="{79CEB5EA-175E-F695-7F2E-06D4EBD2E4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2009" y="5877272"/>
            <a:ext cx="2589991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3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0" y="0"/>
            <a:ext cx="11352583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Thank you.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140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ject 53">
            <a:extLst>
              <a:ext uri="{FF2B5EF4-FFF2-40B4-BE49-F238E27FC236}">
                <a16:creationId xmlns:a16="http://schemas.microsoft.com/office/drawing/2014/main" id="{597821EC-AB9C-ACB1-E5C3-03F0BEFF0C26}"/>
              </a:ext>
            </a:extLst>
          </p:cNvPr>
          <p:cNvSpPr txBox="1"/>
          <p:nvPr userDrawn="1"/>
        </p:nvSpPr>
        <p:spPr>
          <a:xfrm>
            <a:off x="1066800" y="6021288"/>
            <a:ext cx="4381128" cy="50687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2019.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Pob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llun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©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2019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oni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nodir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wahanol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.</a:t>
            </a: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Mae’r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adnodd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hwn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deunyddiau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addysgol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eraill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am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ddim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gael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www.redcross.org.uk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/education</a:t>
            </a: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Mae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Cymdeithas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elusen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wedi’i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chofrestru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Nghymru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Lloegr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(220949)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a’r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Alban (SCO37738).</a:t>
            </a:r>
            <a:endParaRPr lang="en-GB"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5" name="Graphic 12">
            <a:extLst>
              <a:ext uri="{FF2B5EF4-FFF2-40B4-BE49-F238E27FC236}">
                <a16:creationId xmlns:a16="http://schemas.microsoft.com/office/drawing/2014/main" id="{C91EE983-2A43-4719-834C-7FB12A9ACA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255" y="5999842"/>
            <a:ext cx="506169" cy="710315"/>
          </a:xfrm>
          <a:prstGeom prst="rect">
            <a:avLst/>
          </a:prstGeom>
        </p:spPr>
      </p:pic>
      <p:pic>
        <p:nvPicPr>
          <p:cNvPr id="6" name="Graphic 82">
            <a:extLst>
              <a:ext uri="{FF2B5EF4-FFF2-40B4-BE49-F238E27FC236}">
                <a16:creationId xmlns:a16="http://schemas.microsoft.com/office/drawing/2014/main" id="{4F39FC0A-3564-BC7E-74DB-6FBE7370CD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99912" y="1"/>
            <a:ext cx="792088" cy="5005556"/>
          </a:xfrm>
          <a:prstGeom prst="rect">
            <a:avLst/>
          </a:prstGeom>
        </p:spPr>
      </p:pic>
      <p:pic>
        <p:nvPicPr>
          <p:cNvPr id="7" name="Graphic 83">
            <a:extLst>
              <a:ext uri="{FF2B5EF4-FFF2-40B4-BE49-F238E27FC236}">
                <a16:creationId xmlns:a16="http://schemas.microsoft.com/office/drawing/2014/main" id="{6E0609EE-8C61-B126-0A2F-479D210C6C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2009" y="5877272"/>
            <a:ext cx="2589991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78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881A22-8FBC-49C5-916F-49606800B6C9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53">
            <a:extLst>
              <a:ext uri="{FF2B5EF4-FFF2-40B4-BE49-F238E27FC236}">
                <a16:creationId xmlns:a16="http://schemas.microsoft.com/office/drawing/2014/main" id="{848B93F7-2659-2162-3A8E-0801FF4225FA}"/>
              </a:ext>
            </a:extLst>
          </p:cNvPr>
          <p:cNvSpPr txBox="1"/>
          <p:nvPr userDrawn="1"/>
        </p:nvSpPr>
        <p:spPr>
          <a:xfrm>
            <a:off x="1066800" y="6021288"/>
            <a:ext cx="4381128" cy="50687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2019.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Pob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llun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©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2019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oni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nodir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wahanol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.</a:t>
            </a: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Mae’r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adnodd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hwn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deunyddiau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addysgol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eraill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am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ddim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gael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www.redcross.org.uk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/education</a:t>
            </a: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Mae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Cymdeithas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elusen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wedi’i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chofrestru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Nghymru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Lloegr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(220949)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a’r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Alban (SCO37738).</a:t>
            </a:r>
            <a:endParaRPr lang="en-GB"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3" name="Graphic 12">
            <a:extLst>
              <a:ext uri="{FF2B5EF4-FFF2-40B4-BE49-F238E27FC236}">
                <a16:creationId xmlns:a16="http://schemas.microsoft.com/office/drawing/2014/main" id="{99A118A9-0D13-492C-5071-F97A3C8065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255" y="5999842"/>
            <a:ext cx="506169" cy="710315"/>
          </a:xfrm>
          <a:prstGeom prst="rect">
            <a:avLst/>
          </a:prstGeom>
        </p:spPr>
      </p:pic>
      <p:pic>
        <p:nvPicPr>
          <p:cNvPr id="4" name="Graphic 83">
            <a:extLst>
              <a:ext uri="{FF2B5EF4-FFF2-40B4-BE49-F238E27FC236}">
                <a16:creationId xmlns:a16="http://schemas.microsoft.com/office/drawing/2014/main" id="{83A17F31-2002-36CC-D5BE-3BBBFA383C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2009" y="5877272"/>
            <a:ext cx="2589991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11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487C321F-FBB6-42E9-8664-F54F5E127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43B823B2-E7E8-4020-982B-09237B603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133E9DF7-E566-4EDE-A439-55D40FBCF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C704E8A-65C4-4B4F-BB59-DC16385D4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Media Placeholder 22">
            <a:extLst>
              <a:ext uri="{FF2B5EF4-FFF2-40B4-BE49-F238E27FC236}">
                <a16:creationId xmlns:a16="http://schemas.microsoft.com/office/drawing/2014/main" id="{2795416A-107D-42E6-9D2D-E6CEDF8F58A7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2332014" y="1794046"/>
            <a:ext cx="7542239" cy="4236707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35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First A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0" y="0"/>
            <a:ext cx="11352583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4" name="Graphic 82">
            <a:extLst>
              <a:ext uri="{FF2B5EF4-FFF2-40B4-BE49-F238E27FC236}">
                <a16:creationId xmlns:a16="http://schemas.microsoft.com/office/drawing/2014/main" id="{825FEE5A-A0BF-4D98-74A9-A030A1DC68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99912" y="1"/>
            <a:ext cx="792088" cy="5005556"/>
          </a:xfrm>
          <a:prstGeom prst="rect">
            <a:avLst/>
          </a:prstGeom>
        </p:spPr>
      </p:pic>
      <p:pic>
        <p:nvPicPr>
          <p:cNvPr id="5" name="Graphic 83">
            <a:extLst>
              <a:ext uri="{FF2B5EF4-FFF2-40B4-BE49-F238E27FC236}">
                <a16:creationId xmlns:a16="http://schemas.microsoft.com/office/drawing/2014/main" id="{71F96614-D479-64A4-AFEC-BB85DC3164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2009" y="5877272"/>
            <a:ext cx="2589991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8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rimary First A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309BE967-8952-480B-BF46-8148DCD1B728}"/>
              </a:ext>
            </a:extLst>
          </p:cNvPr>
          <p:cNvSpPr/>
          <p:nvPr userDrawn="1"/>
        </p:nvSpPr>
        <p:spPr>
          <a:xfrm>
            <a:off x="9241125" y="0"/>
            <a:ext cx="2951321" cy="3498533"/>
          </a:xfrm>
          <a:custGeom>
            <a:avLst/>
            <a:gdLst/>
            <a:ahLst/>
            <a:cxnLst/>
            <a:rect l="l" t="t" r="r" b="b"/>
            <a:pathLst>
              <a:path w="3935094" h="4664710">
                <a:moveTo>
                  <a:pt x="3934500" y="0"/>
                </a:moveTo>
                <a:lnTo>
                  <a:pt x="457805" y="0"/>
                </a:lnTo>
                <a:lnTo>
                  <a:pt x="458489" y="7019"/>
                </a:lnTo>
                <a:lnTo>
                  <a:pt x="465156" y="55216"/>
                </a:lnTo>
                <a:lnTo>
                  <a:pt x="472886" y="103634"/>
                </a:lnTo>
                <a:lnTo>
                  <a:pt x="481519" y="152255"/>
                </a:lnTo>
                <a:lnTo>
                  <a:pt x="490897" y="201061"/>
                </a:lnTo>
                <a:lnTo>
                  <a:pt x="500860" y="250035"/>
                </a:lnTo>
                <a:lnTo>
                  <a:pt x="511247" y="299159"/>
                </a:lnTo>
                <a:lnTo>
                  <a:pt x="521899" y="348415"/>
                </a:lnTo>
                <a:lnTo>
                  <a:pt x="532655" y="397785"/>
                </a:lnTo>
                <a:lnTo>
                  <a:pt x="543358" y="447253"/>
                </a:lnTo>
                <a:lnTo>
                  <a:pt x="553846" y="496799"/>
                </a:lnTo>
                <a:lnTo>
                  <a:pt x="563959" y="546407"/>
                </a:lnTo>
                <a:lnTo>
                  <a:pt x="573539" y="596058"/>
                </a:lnTo>
                <a:lnTo>
                  <a:pt x="582425" y="645735"/>
                </a:lnTo>
                <a:lnTo>
                  <a:pt x="590458" y="695421"/>
                </a:lnTo>
                <a:lnTo>
                  <a:pt x="597477" y="745096"/>
                </a:lnTo>
                <a:lnTo>
                  <a:pt x="603324" y="794745"/>
                </a:lnTo>
                <a:lnTo>
                  <a:pt x="607838" y="844349"/>
                </a:lnTo>
                <a:lnTo>
                  <a:pt x="610860" y="893889"/>
                </a:lnTo>
                <a:lnTo>
                  <a:pt x="612229" y="943350"/>
                </a:lnTo>
                <a:lnTo>
                  <a:pt x="611786" y="992712"/>
                </a:lnTo>
                <a:lnTo>
                  <a:pt x="609372" y="1041959"/>
                </a:lnTo>
                <a:lnTo>
                  <a:pt x="604826" y="1091071"/>
                </a:lnTo>
                <a:lnTo>
                  <a:pt x="597989" y="1140033"/>
                </a:lnTo>
                <a:lnTo>
                  <a:pt x="588701" y="1188826"/>
                </a:lnTo>
                <a:lnTo>
                  <a:pt x="576803" y="1237431"/>
                </a:lnTo>
                <a:lnTo>
                  <a:pt x="562134" y="1285833"/>
                </a:lnTo>
                <a:lnTo>
                  <a:pt x="544084" y="1334879"/>
                </a:lnTo>
                <a:lnTo>
                  <a:pt x="523336" y="1382676"/>
                </a:lnTo>
                <a:lnTo>
                  <a:pt x="500246" y="1429381"/>
                </a:lnTo>
                <a:lnTo>
                  <a:pt x="475165" y="1475155"/>
                </a:lnTo>
                <a:lnTo>
                  <a:pt x="448448" y="1520154"/>
                </a:lnTo>
                <a:lnTo>
                  <a:pt x="420448" y="1564537"/>
                </a:lnTo>
                <a:lnTo>
                  <a:pt x="391518" y="1608464"/>
                </a:lnTo>
                <a:lnTo>
                  <a:pt x="362013" y="1652092"/>
                </a:lnTo>
                <a:lnTo>
                  <a:pt x="302689" y="1739087"/>
                </a:lnTo>
                <a:lnTo>
                  <a:pt x="273577" y="1782771"/>
                </a:lnTo>
                <a:lnTo>
                  <a:pt x="246015" y="1825653"/>
                </a:lnTo>
                <a:lnTo>
                  <a:pt x="219244" y="1869185"/>
                </a:lnTo>
                <a:lnTo>
                  <a:pt x="193392" y="1913351"/>
                </a:lnTo>
                <a:lnTo>
                  <a:pt x="168590" y="1958134"/>
                </a:lnTo>
                <a:lnTo>
                  <a:pt x="144966" y="2003520"/>
                </a:lnTo>
                <a:lnTo>
                  <a:pt x="122649" y="2049493"/>
                </a:lnTo>
                <a:lnTo>
                  <a:pt x="101768" y="2096038"/>
                </a:lnTo>
                <a:lnTo>
                  <a:pt x="82453" y="2143138"/>
                </a:lnTo>
                <a:lnTo>
                  <a:pt x="64832" y="2190779"/>
                </a:lnTo>
                <a:lnTo>
                  <a:pt x="49035" y="2238945"/>
                </a:lnTo>
                <a:lnTo>
                  <a:pt x="35191" y="2287620"/>
                </a:lnTo>
                <a:lnTo>
                  <a:pt x="23429" y="2336788"/>
                </a:lnTo>
                <a:lnTo>
                  <a:pt x="13878" y="2386435"/>
                </a:lnTo>
                <a:lnTo>
                  <a:pt x="6666" y="2436544"/>
                </a:lnTo>
                <a:lnTo>
                  <a:pt x="1924" y="2487100"/>
                </a:lnTo>
                <a:lnTo>
                  <a:pt x="0" y="2534879"/>
                </a:lnTo>
                <a:lnTo>
                  <a:pt x="718" y="2582873"/>
                </a:lnTo>
                <a:lnTo>
                  <a:pt x="4083" y="2630870"/>
                </a:lnTo>
                <a:lnTo>
                  <a:pt x="10094" y="2678656"/>
                </a:lnTo>
                <a:lnTo>
                  <a:pt x="18756" y="2726015"/>
                </a:lnTo>
                <a:lnTo>
                  <a:pt x="30068" y="2772735"/>
                </a:lnTo>
                <a:lnTo>
                  <a:pt x="44035" y="2818600"/>
                </a:lnTo>
                <a:lnTo>
                  <a:pt x="60657" y="2863398"/>
                </a:lnTo>
                <a:lnTo>
                  <a:pt x="79936" y="2906914"/>
                </a:lnTo>
                <a:lnTo>
                  <a:pt x="101876" y="2948934"/>
                </a:lnTo>
                <a:lnTo>
                  <a:pt x="126477" y="2989243"/>
                </a:lnTo>
                <a:lnTo>
                  <a:pt x="153741" y="3027629"/>
                </a:lnTo>
                <a:lnTo>
                  <a:pt x="183672" y="3063876"/>
                </a:lnTo>
                <a:lnTo>
                  <a:pt x="216270" y="3097771"/>
                </a:lnTo>
                <a:lnTo>
                  <a:pt x="251538" y="3129099"/>
                </a:lnTo>
                <a:lnTo>
                  <a:pt x="289478" y="3157648"/>
                </a:lnTo>
                <a:lnTo>
                  <a:pt x="333264" y="3185240"/>
                </a:lnTo>
                <a:lnTo>
                  <a:pt x="378857" y="3209470"/>
                </a:lnTo>
                <a:lnTo>
                  <a:pt x="425896" y="3230998"/>
                </a:lnTo>
                <a:lnTo>
                  <a:pt x="474020" y="3250488"/>
                </a:lnTo>
                <a:lnTo>
                  <a:pt x="522866" y="3268600"/>
                </a:lnTo>
                <a:lnTo>
                  <a:pt x="621285" y="3303338"/>
                </a:lnTo>
                <a:lnTo>
                  <a:pt x="670135" y="3321287"/>
                </a:lnTo>
                <a:lnTo>
                  <a:pt x="717536" y="3340093"/>
                </a:lnTo>
                <a:lnTo>
                  <a:pt x="764387" y="3360220"/>
                </a:lnTo>
                <a:lnTo>
                  <a:pt x="810658" y="3381647"/>
                </a:lnTo>
                <a:lnTo>
                  <a:pt x="856316" y="3404350"/>
                </a:lnTo>
                <a:lnTo>
                  <a:pt x="901329" y="3428308"/>
                </a:lnTo>
                <a:lnTo>
                  <a:pt x="945665" y="3453498"/>
                </a:lnTo>
                <a:lnTo>
                  <a:pt x="989294" y="3479898"/>
                </a:lnTo>
                <a:lnTo>
                  <a:pt x="1032182" y="3507485"/>
                </a:lnTo>
                <a:lnTo>
                  <a:pt x="1074299" y="3536238"/>
                </a:lnTo>
                <a:lnTo>
                  <a:pt x="1115613" y="3566133"/>
                </a:lnTo>
                <a:lnTo>
                  <a:pt x="1156091" y="3597148"/>
                </a:lnTo>
                <a:lnTo>
                  <a:pt x="1195703" y="3629262"/>
                </a:lnTo>
                <a:lnTo>
                  <a:pt x="1234416" y="3662452"/>
                </a:lnTo>
                <a:lnTo>
                  <a:pt x="1272198" y="3696694"/>
                </a:lnTo>
                <a:lnTo>
                  <a:pt x="1309019" y="3731968"/>
                </a:lnTo>
                <a:lnTo>
                  <a:pt x="1344845" y="3768251"/>
                </a:lnTo>
                <a:lnTo>
                  <a:pt x="1379646" y="3805520"/>
                </a:lnTo>
                <a:lnTo>
                  <a:pt x="1413389" y="3843752"/>
                </a:lnTo>
                <a:lnTo>
                  <a:pt x="1444212" y="3880521"/>
                </a:lnTo>
                <a:lnTo>
                  <a:pt x="1474511" y="3918163"/>
                </a:lnTo>
                <a:lnTo>
                  <a:pt x="1504388" y="3956513"/>
                </a:lnTo>
                <a:lnTo>
                  <a:pt x="1533946" y="3995407"/>
                </a:lnTo>
                <a:lnTo>
                  <a:pt x="1563289" y="4034681"/>
                </a:lnTo>
                <a:lnTo>
                  <a:pt x="1651060" y="4153132"/>
                </a:lnTo>
                <a:lnTo>
                  <a:pt x="1680574" y="4192278"/>
                </a:lnTo>
                <a:lnTo>
                  <a:pt x="1710388" y="4230980"/>
                </a:lnTo>
                <a:lnTo>
                  <a:pt x="1740607" y="4269075"/>
                </a:lnTo>
                <a:lnTo>
                  <a:pt x="1771333" y="4306398"/>
                </a:lnTo>
                <a:lnTo>
                  <a:pt x="1802668" y="4342783"/>
                </a:lnTo>
                <a:lnTo>
                  <a:pt x="1834717" y="4378068"/>
                </a:lnTo>
                <a:lnTo>
                  <a:pt x="1867583" y="4412087"/>
                </a:lnTo>
                <a:lnTo>
                  <a:pt x="1901368" y="4444675"/>
                </a:lnTo>
                <a:lnTo>
                  <a:pt x="1936175" y="4475669"/>
                </a:lnTo>
                <a:lnTo>
                  <a:pt x="1972109" y="4504903"/>
                </a:lnTo>
                <a:lnTo>
                  <a:pt x="2009272" y="4532213"/>
                </a:lnTo>
                <a:lnTo>
                  <a:pt x="2047767" y="4557435"/>
                </a:lnTo>
                <a:lnTo>
                  <a:pt x="2087698" y="4580405"/>
                </a:lnTo>
                <a:lnTo>
                  <a:pt x="2129167" y="4600956"/>
                </a:lnTo>
                <a:lnTo>
                  <a:pt x="2172278" y="4618926"/>
                </a:lnTo>
                <a:lnTo>
                  <a:pt x="2217134" y="4634150"/>
                </a:lnTo>
                <a:lnTo>
                  <a:pt x="2264663" y="4646630"/>
                </a:lnTo>
                <a:lnTo>
                  <a:pt x="2312390" y="4655650"/>
                </a:lnTo>
                <a:lnTo>
                  <a:pt x="2360300" y="4661462"/>
                </a:lnTo>
                <a:lnTo>
                  <a:pt x="2408377" y="4664317"/>
                </a:lnTo>
                <a:lnTo>
                  <a:pt x="2456606" y="4664470"/>
                </a:lnTo>
                <a:lnTo>
                  <a:pt x="2504972" y="4662171"/>
                </a:lnTo>
                <a:lnTo>
                  <a:pt x="2553458" y="4657674"/>
                </a:lnTo>
                <a:lnTo>
                  <a:pt x="2602051" y="4651231"/>
                </a:lnTo>
                <a:lnTo>
                  <a:pt x="2650733" y="4643095"/>
                </a:lnTo>
                <a:lnTo>
                  <a:pt x="2699491" y="4633518"/>
                </a:lnTo>
                <a:lnTo>
                  <a:pt x="2748309" y="4622752"/>
                </a:lnTo>
                <a:lnTo>
                  <a:pt x="2797171" y="4611050"/>
                </a:lnTo>
                <a:lnTo>
                  <a:pt x="3041609" y="4547336"/>
                </a:lnTo>
                <a:lnTo>
                  <a:pt x="3090415" y="4535320"/>
                </a:lnTo>
                <a:lnTo>
                  <a:pt x="3139157" y="4524135"/>
                </a:lnTo>
                <a:lnTo>
                  <a:pt x="3187821" y="4514033"/>
                </a:lnTo>
                <a:lnTo>
                  <a:pt x="3234993" y="4505472"/>
                </a:lnTo>
                <a:lnTo>
                  <a:pt x="3282193" y="4498143"/>
                </a:lnTo>
                <a:lnTo>
                  <a:pt x="3329420" y="4492005"/>
                </a:lnTo>
                <a:lnTo>
                  <a:pt x="3376672" y="4487015"/>
                </a:lnTo>
                <a:lnTo>
                  <a:pt x="3423949" y="4483132"/>
                </a:lnTo>
                <a:lnTo>
                  <a:pt x="3471251" y="4480313"/>
                </a:lnTo>
                <a:lnTo>
                  <a:pt x="3518576" y="4478516"/>
                </a:lnTo>
                <a:lnTo>
                  <a:pt x="3565924" y="4477700"/>
                </a:lnTo>
                <a:lnTo>
                  <a:pt x="3934500" y="4477700"/>
                </a:lnTo>
                <a:lnTo>
                  <a:pt x="3934500" y="0"/>
                </a:lnTo>
                <a:close/>
              </a:path>
              <a:path w="3935094" h="4664710">
                <a:moveTo>
                  <a:pt x="3934500" y="4477700"/>
                </a:moveTo>
                <a:lnTo>
                  <a:pt x="3565924" y="4477700"/>
                </a:lnTo>
                <a:lnTo>
                  <a:pt x="3613295" y="4477823"/>
                </a:lnTo>
                <a:lnTo>
                  <a:pt x="3660686" y="4478843"/>
                </a:lnTo>
                <a:lnTo>
                  <a:pt x="3708099" y="4480717"/>
                </a:lnTo>
                <a:lnTo>
                  <a:pt x="3755531" y="4483404"/>
                </a:lnTo>
                <a:lnTo>
                  <a:pt x="3802982" y="4486862"/>
                </a:lnTo>
                <a:lnTo>
                  <a:pt x="3850452" y="4491049"/>
                </a:lnTo>
                <a:lnTo>
                  <a:pt x="3897940" y="4495922"/>
                </a:lnTo>
                <a:lnTo>
                  <a:pt x="3934500" y="4500170"/>
                </a:lnTo>
                <a:lnTo>
                  <a:pt x="3934500" y="4477700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4" name="object 53">
            <a:extLst>
              <a:ext uri="{FF2B5EF4-FFF2-40B4-BE49-F238E27FC236}">
                <a16:creationId xmlns:a16="http://schemas.microsoft.com/office/drawing/2014/main" id="{97F1D114-992A-4F1D-5667-A3BEE3E77753}"/>
              </a:ext>
            </a:extLst>
          </p:cNvPr>
          <p:cNvSpPr txBox="1"/>
          <p:nvPr userDrawn="1"/>
        </p:nvSpPr>
        <p:spPr>
          <a:xfrm>
            <a:off x="1066800" y="6021288"/>
            <a:ext cx="4381128" cy="50687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2019.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Pob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llun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©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2019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oni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nodir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wahanol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.</a:t>
            </a: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Mae’r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adnodd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hwn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deunyddiau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addysgol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eraill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am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ddim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gael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www.redcross.org.uk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/education</a:t>
            </a: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Mae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Cymdeithas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elusen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wedi’i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chofrestru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Nghymru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Lloegr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(220949)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a’r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Alban (SCO37738).</a:t>
            </a:r>
            <a:endParaRPr lang="en-GB"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5" name="Graphic 12">
            <a:extLst>
              <a:ext uri="{FF2B5EF4-FFF2-40B4-BE49-F238E27FC236}">
                <a16:creationId xmlns:a16="http://schemas.microsoft.com/office/drawing/2014/main" id="{F6E6A3C1-76DF-C919-AC16-3218E5C89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255" y="5999842"/>
            <a:ext cx="506169" cy="710315"/>
          </a:xfrm>
          <a:prstGeom prst="rect">
            <a:avLst/>
          </a:prstGeom>
        </p:spPr>
      </p:pic>
      <p:pic>
        <p:nvPicPr>
          <p:cNvPr id="6" name="Graphic 82">
            <a:extLst>
              <a:ext uri="{FF2B5EF4-FFF2-40B4-BE49-F238E27FC236}">
                <a16:creationId xmlns:a16="http://schemas.microsoft.com/office/drawing/2014/main" id="{8C84DFBD-1C13-899E-1D79-CAD618D13F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99912" y="1"/>
            <a:ext cx="792088" cy="5005556"/>
          </a:xfrm>
          <a:prstGeom prst="rect">
            <a:avLst/>
          </a:prstGeom>
        </p:spPr>
      </p:pic>
      <p:pic>
        <p:nvPicPr>
          <p:cNvPr id="7" name="Graphic 83">
            <a:extLst>
              <a:ext uri="{FF2B5EF4-FFF2-40B4-BE49-F238E27FC236}">
                <a16:creationId xmlns:a16="http://schemas.microsoft.com/office/drawing/2014/main" id="{77E6C83B-0F14-DE19-96BE-297F044161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2009" y="5877272"/>
            <a:ext cx="2589991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01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rimary No First Ai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>
            <a:extLst>
              <a:ext uri="{FF2B5EF4-FFF2-40B4-BE49-F238E27FC236}">
                <a16:creationId xmlns:a16="http://schemas.microsoft.com/office/drawing/2014/main" id="{C1A6CAE0-540A-4ACA-93E6-D3E8EF4F5975}"/>
              </a:ext>
            </a:extLst>
          </p:cNvPr>
          <p:cNvSpPr/>
          <p:nvPr userDrawn="1"/>
        </p:nvSpPr>
        <p:spPr>
          <a:xfrm>
            <a:off x="9241125" y="0"/>
            <a:ext cx="2951321" cy="4241483"/>
          </a:xfrm>
          <a:custGeom>
            <a:avLst/>
            <a:gdLst/>
            <a:ahLst/>
            <a:cxnLst/>
            <a:rect l="l" t="t" r="r" b="b"/>
            <a:pathLst>
              <a:path w="3935094" h="5655310">
                <a:moveTo>
                  <a:pt x="3934500" y="0"/>
                </a:moveTo>
                <a:lnTo>
                  <a:pt x="944959" y="0"/>
                </a:lnTo>
                <a:lnTo>
                  <a:pt x="879253" y="56409"/>
                </a:lnTo>
                <a:lnTo>
                  <a:pt x="842865" y="88908"/>
                </a:lnTo>
                <a:lnTo>
                  <a:pt x="807474" y="122615"/>
                </a:lnTo>
                <a:lnTo>
                  <a:pt x="773176" y="157496"/>
                </a:lnTo>
                <a:lnTo>
                  <a:pt x="740069" y="193516"/>
                </a:lnTo>
                <a:lnTo>
                  <a:pt x="708249" y="230643"/>
                </a:lnTo>
                <a:lnTo>
                  <a:pt x="677814" y="268840"/>
                </a:lnTo>
                <a:lnTo>
                  <a:pt x="648861" y="308074"/>
                </a:lnTo>
                <a:lnTo>
                  <a:pt x="621487" y="348310"/>
                </a:lnTo>
                <a:lnTo>
                  <a:pt x="595790" y="389514"/>
                </a:lnTo>
                <a:lnTo>
                  <a:pt x="571866" y="431652"/>
                </a:lnTo>
                <a:lnTo>
                  <a:pt x="549813" y="474688"/>
                </a:lnTo>
                <a:lnTo>
                  <a:pt x="529728" y="518590"/>
                </a:lnTo>
                <a:lnTo>
                  <a:pt x="511708" y="563323"/>
                </a:lnTo>
                <a:lnTo>
                  <a:pt x="495850" y="608851"/>
                </a:lnTo>
                <a:lnTo>
                  <a:pt x="482252" y="655142"/>
                </a:lnTo>
                <a:lnTo>
                  <a:pt x="471010" y="702159"/>
                </a:lnTo>
                <a:lnTo>
                  <a:pt x="462222" y="749870"/>
                </a:lnTo>
                <a:lnTo>
                  <a:pt x="455985" y="798240"/>
                </a:lnTo>
                <a:lnTo>
                  <a:pt x="452396" y="847234"/>
                </a:lnTo>
                <a:lnTo>
                  <a:pt x="451552" y="896818"/>
                </a:lnTo>
                <a:lnTo>
                  <a:pt x="453551" y="946958"/>
                </a:lnTo>
                <a:lnTo>
                  <a:pt x="458489" y="997619"/>
                </a:lnTo>
                <a:lnTo>
                  <a:pt x="465156" y="1045816"/>
                </a:lnTo>
                <a:lnTo>
                  <a:pt x="472886" y="1094234"/>
                </a:lnTo>
                <a:lnTo>
                  <a:pt x="481519" y="1142855"/>
                </a:lnTo>
                <a:lnTo>
                  <a:pt x="490897" y="1191661"/>
                </a:lnTo>
                <a:lnTo>
                  <a:pt x="500860" y="1240635"/>
                </a:lnTo>
                <a:lnTo>
                  <a:pt x="511247" y="1289759"/>
                </a:lnTo>
                <a:lnTo>
                  <a:pt x="521899" y="1339015"/>
                </a:lnTo>
                <a:lnTo>
                  <a:pt x="532655" y="1388385"/>
                </a:lnTo>
                <a:lnTo>
                  <a:pt x="543358" y="1437853"/>
                </a:lnTo>
                <a:lnTo>
                  <a:pt x="553846" y="1487399"/>
                </a:lnTo>
                <a:lnTo>
                  <a:pt x="563959" y="1537007"/>
                </a:lnTo>
                <a:lnTo>
                  <a:pt x="573539" y="1586658"/>
                </a:lnTo>
                <a:lnTo>
                  <a:pt x="582425" y="1636335"/>
                </a:lnTo>
                <a:lnTo>
                  <a:pt x="590458" y="1686021"/>
                </a:lnTo>
                <a:lnTo>
                  <a:pt x="597477" y="1735696"/>
                </a:lnTo>
                <a:lnTo>
                  <a:pt x="603324" y="1785345"/>
                </a:lnTo>
                <a:lnTo>
                  <a:pt x="607838" y="1834949"/>
                </a:lnTo>
                <a:lnTo>
                  <a:pt x="610860" y="1884489"/>
                </a:lnTo>
                <a:lnTo>
                  <a:pt x="612229" y="1933950"/>
                </a:lnTo>
                <a:lnTo>
                  <a:pt x="611786" y="1983312"/>
                </a:lnTo>
                <a:lnTo>
                  <a:pt x="609372" y="2032559"/>
                </a:lnTo>
                <a:lnTo>
                  <a:pt x="604826" y="2081671"/>
                </a:lnTo>
                <a:lnTo>
                  <a:pt x="597989" y="2130633"/>
                </a:lnTo>
                <a:lnTo>
                  <a:pt x="588701" y="2179426"/>
                </a:lnTo>
                <a:lnTo>
                  <a:pt x="576803" y="2228031"/>
                </a:lnTo>
                <a:lnTo>
                  <a:pt x="562134" y="2276433"/>
                </a:lnTo>
                <a:lnTo>
                  <a:pt x="544084" y="2325479"/>
                </a:lnTo>
                <a:lnTo>
                  <a:pt x="523336" y="2373276"/>
                </a:lnTo>
                <a:lnTo>
                  <a:pt x="500246" y="2419981"/>
                </a:lnTo>
                <a:lnTo>
                  <a:pt x="475165" y="2465755"/>
                </a:lnTo>
                <a:lnTo>
                  <a:pt x="448448" y="2510754"/>
                </a:lnTo>
                <a:lnTo>
                  <a:pt x="420448" y="2555137"/>
                </a:lnTo>
                <a:lnTo>
                  <a:pt x="391518" y="2599064"/>
                </a:lnTo>
                <a:lnTo>
                  <a:pt x="362013" y="2642692"/>
                </a:lnTo>
                <a:lnTo>
                  <a:pt x="302689" y="2729687"/>
                </a:lnTo>
                <a:lnTo>
                  <a:pt x="273577" y="2773371"/>
                </a:lnTo>
                <a:lnTo>
                  <a:pt x="246015" y="2816253"/>
                </a:lnTo>
                <a:lnTo>
                  <a:pt x="219244" y="2859785"/>
                </a:lnTo>
                <a:lnTo>
                  <a:pt x="193392" y="2903951"/>
                </a:lnTo>
                <a:lnTo>
                  <a:pt x="168590" y="2948734"/>
                </a:lnTo>
                <a:lnTo>
                  <a:pt x="144966" y="2994120"/>
                </a:lnTo>
                <a:lnTo>
                  <a:pt x="122649" y="3040093"/>
                </a:lnTo>
                <a:lnTo>
                  <a:pt x="101768" y="3086638"/>
                </a:lnTo>
                <a:lnTo>
                  <a:pt x="82453" y="3133738"/>
                </a:lnTo>
                <a:lnTo>
                  <a:pt x="64832" y="3181379"/>
                </a:lnTo>
                <a:lnTo>
                  <a:pt x="49035" y="3229545"/>
                </a:lnTo>
                <a:lnTo>
                  <a:pt x="35191" y="3278220"/>
                </a:lnTo>
                <a:lnTo>
                  <a:pt x="23429" y="3327388"/>
                </a:lnTo>
                <a:lnTo>
                  <a:pt x="13878" y="3377035"/>
                </a:lnTo>
                <a:lnTo>
                  <a:pt x="6666" y="3427144"/>
                </a:lnTo>
                <a:lnTo>
                  <a:pt x="1924" y="3477700"/>
                </a:lnTo>
                <a:lnTo>
                  <a:pt x="0" y="3525479"/>
                </a:lnTo>
                <a:lnTo>
                  <a:pt x="718" y="3573473"/>
                </a:lnTo>
                <a:lnTo>
                  <a:pt x="4083" y="3621470"/>
                </a:lnTo>
                <a:lnTo>
                  <a:pt x="10094" y="3669256"/>
                </a:lnTo>
                <a:lnTo>
                  <a:pt x="18756" y="3716615"/>
                </a:lnTo>
                <a:lnTo>
                  <a:pt x="30068" y="3763335"/>
                </a:lnTo>
                <a:lnTo>
                  <a:pt x="44035" y="3809200"/>
                </a:lnTo>
                <a:lnTo>
                  <a:pt x="60657" y="3853998"/>
                </a:lnTo>
                <a:lnTo>
                  <a:pt x="79936" y="3897514"/>
                </a:lnTo>
                <a:lnTo>
                  <a:pt x="101876" y="3939534"/>
                </a:lnTo>
                <a:lnTo>
                  <a:pt x="126477" y="3979843"/>
                </a:lnTo>
                <a:lnTo>
                  <a:pt x="153741" y="4018229"/>
                </a:lnTo>
                <a:lnTo>
                  <a:pt x="183672" y="4054476"/>
                </a:lnTo>
                <a:lnTo>
                  <a:pt x="216270" y="4088371"/>
                </a:lnTo>
                <a:lnTo>
                  <a:pt x="251538" y="4119699"/>
                </a:lnTo>
                <a:lnTo>
                  <a:pt x="289478" y="4148248"/>
                </a:lnTo>
                <a:lnTo>
                  <a:pt x="333264" y="4175840"/>
                </a:lnTo>
                <a:lnTo>
                  <a:pt x="378857" y="4200070"/>
                </a:lnTo>
                <a:lnTo>
                  <a:pt x="425896" y="4221598"/>
                </a:lnTo>
                <a:lnTo>
                  <a:pt x="474020" y="4241088"/>
                </a:lnTo>
                <a:lnTo>
                  <a:pt x="522866" y="4259200"/>
                </a:lnTo>
                <a:lnTo>
                  <a:pt x="621285" y="4293938"/>
                </a:lnTo>
                <a:lnTo>
                  <a:pt x="670135" y="4311887"/>
                </a:lnTo>
                <a:lnTo>
                  <a:pt x="717536" y="4330693"/>
                </a:lnTo>
                <a:lnTo>
                  <a:pt x="764387" y="4350820"/>
                </a:lnTo>
                <a:lnTo>
                  <a:pt x="810658" y="4372247"/>
                </a:lnTo>
                <a:lnTo>
                  <a:pt x="856316" y="4394950"/>
                </a:lnTo>
                <a:lnTo>
                  <a:pt x="901329" y="4418908"/>
                </a:lnTo>
                <a:lnTo>
                  <a:pt x="945665" y="4444098"/>
                </a:lnTo>
                <a:lnTo>
                  <a:pt x="989294" y="4470498"/>
                </a:lnTo>
                <a:lnTo>
                  <a:pt x="1032182" y="4498085"/>
                </a:lnTo>
                <a:lnTo>
                  <a:pt x="1074299" y="4526838"/>
                </a:lnTo>
                <a:lnTo>
                  <a:pt x="1115613" y="4556733"/>
                </a:lnTo>
                <a:lnTo>
                  <a:pt x="1156091" y="4587748"/>
                </a:lnTo>
                <a:lnTo>
                  <a:pt x="1195703" y="4619862"/>
                </a:lnTo>
                <a:lnTo>
                  <a:pt x="1234416" y="4653052"/>
                </a:lnTo>
                <a:lnTo>
                  <a:pt x="1272198" y="4687294"/>
                </a:lnTo>
                <a:lnTo>
                  <a:pt x="1309019" y="4722568"/>
                </a:lnTo>
                <a:lnTo>
                  <a:pt x="1344845" y="4758851"/>
                </a:lnTo>
                <a:lnTo>
                  <a:pt x="1379646" y="4796120"/>
                </a:lnTo>
                <a:lnTo>
                  <a:pt x="1413389" y="4834352"/>
                </a:lnTo>
                <a:lnTo>
                  <a:pt x="1444212" y="4871121"/>
                </a:lnTo>
                <a:lnTo>
                  <a:pt x="1474511" y="4908763"/>
                </a:lnTo>
                <a:lnTo>
                  <a:pt x="1504388" y="4947113"/>
                </a:lnTo>
                <a:lnTo>
                  <a:pt x="1533946" y="4986007"/>
                </a:lnTo>
                <a:lnTo>
                  <a:pt x="1563289" y="5025281"/>
                </a:lnTo>
                <a:lnTo>
                  <a:pt x="1651060" y="5143732"/>
                </a:lnTo>
                <a:lnTo>
                  <a:pt x="1680574" y="5182878"/>
                </a:lnTo>
                <a:lnTo>
                  <a:pt x="1710388" y="5221580"/>
                </a:lnTo>
                <a:lnTo>
                  <a:pt x="1740607" y="5259675"/>
                </a:lnTo>
                <a:lnTo>
                  <a:pt x="1771333" y="5296998"/>
                </a:lnTo>
                <a:lnTo>
                  <a:pt x="1802668" y="5333383"/>
                </a:lnTo>
                <a:lnTo>
                  <a:pt x="1834717" y="5368668"/>
                </a:lnTo>
                <a:lnTo>
                  <a:pt x="1867583" y="5402687"/>
                </a:lnTo>
                <a:lnTo>
                  <a:pt x="1901368" y="5435275"/>
                </a:lnTo>
                <a:lnTo>
                  <a:pt x="1936175" y="5466269"/>
                </a:lnTo>
                <a:lnTo>
                  <a:pt x="1972109" y="5495503"/>
                </a:lnTo>
                <a:lnTo>
                  <a:pt x="2009272" y="5522813"/>
                </a:lnTo>
                <a:lnTo>
                  <a:pt x="2047767" y="5548035"/>
                </a:lnTo>
                <a:lnTo>
                  <a:pt x="2087698" y="5571005"/>
                </a:lnTo>
                <a:lnTo>
                  <a:pt x="2129167" y="5591556"/>
                </a:lnTo>
                <a:lnTo>
                  <a:pt x="2172278" y="5609526"/>
                </a:lnTo>
                <a:lnTo>
                  <a:pt x="2217134" y="5624750"/>
                </a:lnTo>
                <a:lnTo>
                  <a:pt x="2264663" y="5637230"/>
                </a:lnTo>
                <a:lnTo>
                  <a:pt x="2312390" y="5646250"/>
                </a:lnTo>
                <a:lnTo>
                  <a:pt x="2360300" y="5652062"/>
                </a:lnTo>
                <a:lnTo>
                  <a:pt x="2408377" y="5654917"/>
                </a:lnTo>
                <a:lnTo>
                  <a:pt x="2456606" y="5655070"/>
                </a:lnTo>
                <a:lnTo>
                  <a:pt x="2504972" y="5652771"/>
                </a:lnTo>
                <a:lnTo>
                  <a:pt x="2553458" y="5648274"/>
                </a:lnTo>
                <a:lnTo>
                  <a:pt x="2602051" y="5641831"/>
                </a:lnTo>
                <a:lnTo>
                  <a:pt x="2650733" y="5633695"/>
                </a:lnTo>
                <a:lnTo>
                  <a:pt x="2699491" y="5624118"/>
                </a:lnTo>
                <a:lnTo>
                  <a:pt x="2748309" y="5613352"/>
                </a:lnTo>
                <a:lnTo>
                  <a:pt x="2797171" y="5601650"/>
                </a:lnTo>
                <a:lnTo>
                  <a:pt x="3041609" y="5537936"/>
                </a:lnTo>
                <a:lnTo>
                  <a:pt x="3090415" y="5525920"/>
                </a:lnTo>
                <a:lnTo>
                  <a:pt x="3139157" y="5514735"/>
                </a:lnTo>
                <a:lnTo>
                  <a:pt x="3187821" y="5504633"/>
                </a:lnTo>
                <a:lnTo>
                  <a:pt x="3234993" y="5496072"/>
                </a:lnTo>
                <a:lnTo>
                  <a:pt x="3282193" y="5488743"/>
                </a:lnTo>
                <a:lnTo>
                  <a:pt x="3329420" y="5482605"/>
                </a:lnTo>
                <a:lnTo>
                  <a:pt x="3376672" y="5477615"/>
                </a:lnTo>
                <a:lnTo>
                  <a:pt x="3423949" y="5473732"/>
                </a:lnTo>
                <a:lnTo>
                  <a:pt x="3471251" y="5470913"/>
                </a:lnTo>
                <a:lnTo>
                  <a:pt x="3518576" y="5469116"/>
                </a:lnTo>
                <a:lnTo>
                  <a:pt x="3565924" y="5468300"/>
                </a:lnTo>
                <a:lnTo>
                  <a:pt x="3934500" y="5468300"/>
                </a:lnTo>
                <a:lnTo>
                  <a:pt x="3934500" y="0"/>
                </a:lnTo>
                <a:close/>
              </a:path>
              <a:path w="3935094" h="5655310">
                <a:moveTo>
                  <a:pt x="3934500" y="5468300"/>
                </a:moveTo>
                <a:lnTo>
                  <a:pt x="3565924" y="5468300"/>
                </a:lnTo>
                <a:lnTo>
                  <a:pt x="3613295" y="5468423"/>
                </a:lnTo>
                <a:lnTo>
                  <a:pt x="3660686" y="5469443"/>
                </a:lnTo>
                <a:lnTo>
                  <a:pt x="3708099" y="5471317"/>
                </a:lnTo>
                <a:lnTo>
                  <a:pt x="3755531" y="5474004"/>
                </a:lnTo>
                <a:lnTo>
                  <a:pt x="3802982" y="5477462"/>
                </a:lnTo>
                <a:lnTo>
                  <a:pt x="3850452" y="5481649"/>
                </a:lnTo>
                <a:lnTo>
                  <a:pt x="3897940" y="5486522"/>
                </a:lnTo>
                <a:lnTo>
                  <a:pt x="3934500" y="5490770"/>
                </a:lnTo>
                <a:lnTo>
                  <a:pt x="3934500" y="5468300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0" name="object 31">
            <a:extLst>
              <a:ext uri="{FF2B5EF4-FFF2-40B4-BE49-F238E27FC236}">
                <a16:creationId xmlns:a16="http://schemas.microsoft.com/office/drawing/2014/main" id="{2FD12909-16AA-4497-930A-EC9377324004}"/>
              </a:ext>
            </a:extLst>
          </p:cNvPr>
          <p:cNvSpPr/>
          <p:nvPr userDrawn="1"/>
        </p:nvSpPr>
        <p:spPr>
          <a:xfrm>
            <a:off x="0" y="4566964"/>
            <a:ext cx="1925955" cy="2291239"/>
          </a:xfrm>
          <a:custGeom>
            <a:avLst/>
            <a:gdLst/>
            <a:ahLst/>
            <a:cxnLst/>
            <a:rect l="l" t="t" r="r" b="b"/>
            <a:pathLst>
              <a:path w="2567940" h="3054984">
                <a:moveTo>
                  <a:pt x="0" y="0"/>
                </a:moveTo>
                <a:lnTo>
                  <a:pt x="0" y="3054714"/>
                </a:lnTo>
                <a:lnTo>
                  <a:pt x="2396758" y="3054714"/>
                </a:lnTo>
                <a:lnTo>
                  <a:pt x="2428820" y="3007478"/>
                </a:lnTo>
                <a:lnTo>
                  <a:pt x="2454679" y="2964680"/>
                </a:lnTo>
                <a:lnTo>
                  <a:pt x="2478418" y="2920679"/>
                </a:lnTo>
                <a:lnTo>
                  <a:pt x="2499826" y="2875651"/>
                </a:lnTo>
                <a:lnTo>
                  <a:pt x="2518688" y="2829772"/>
                </a:lnTo>
                <a:lnTo>
                  <a:pt x="2534792" y="2783219"/>
                </a:lnTo>
                <a:lnTo>
                  <a:pt x="2547923" y="2736166"/>
                </a:lnTo>
                <a:lnTo>
                  <a:pt x="2557870" y="2688789"/>
                </a:lnTo>
                <a:lnTo>
                  <a:pt x="2564418" y="2641265"/>
                </a:lnTo>
                <a:lnTo>
                  <a:pt x="2567355" y="2593770"/>
                </a:lnTo>
                <a:lnTo>
                  <a:pt x="2566468" y="2546478"/>
                </a:lnTo>
                <a:lnTo>
                  <a:pt x="2561542" y="2499566"/>
                </a:lnTo>
                <a:lnTo>
                  <a:pt x="2552365" y="2453210"/>
                </a:lnTo>
                <a:lnTo>
                  <a:pt x="2538724" y="2407586"/>
                </a:lnTo>
                <a:lnTo>
                  <a:pt x="2520405" y="2362868"/>
                </a:lnTo>
                <a:lnTo>
                  <a:pt x="2498024" y="2320507"/>
                </a:lnTo>
                <a:lnTo>
                  <a:pt x="2472227" y="2281201"/>
                </a:lnTo>
                <a:lnTo>
                  <a:pt x="2443243" y="2244840"/>
                </a:lnTo>
                <a:lnTo>
                  <a:pt x="2411303" y="2211312"/>
                </a:lnTo>
                <a:lnTo>
                  <a:pt x="2376637" y="2180506"/>
                </a:lnTo>
                <a:lnTo>
                  <a:pt x="2339474" y="2152309"/>
                </a:lnTo>
                <a:lnTo>
                  <a:pt x="2300045" y="2126611"/>
                </a:lnTo>
                <a:lnTo>
                  <a:pt x="2258580" y="2103300"/>
                </a:lnTo>
                <a:lnTo>
                  <a:pt x="2215308" y="2082264"/>
                </a:lnTo>
                <a:lnTo>
                  <a:pt x="2170461" y="2063391"/>
                </a:lnTo>
                <a:lnTo>
                  <a:pt x="2124267" y="2046570"/>
                </a:lnTo>
                <a:lnTo>
                  <a:pt x="2076957" y="2031690"/>
                </a:lnTo>
                <a:lnTo>
                  <a:pt x="2028761" y="2018638"/>
                </a:lnTo>
                <a:lnTo>
                  <a:pt x="1979908" y="2007304"/>
                </a:lnTo>
                <a:lnTo>
                  <a:pt x="1930630" y="1997575"/>
                </a:lnTo>
                <a:lnTo>
                  <a:pt x="1881155" y="1989340"/>
                </a:lnTo>
                <a:lnTo>
                  <a:pt x="1831715" y="1982488"/>
                </a:lnTo>
                <a:lnTo>
                  <a:pt x="1782538" y="1976906"/>
                </a:lnTo>
                <a:lnTo>
                  <a:pt x="1733856" y="1972483"/>
                </a:lnTo>
                <a:lnTo>
                  <a:pt x="1537493" y="1957368"/>
                </a:lnTo>
                <a:lnTo>
                  <a:pt x="1488012" y="1952915"/>
                </a:lnTo>
                <a:lnTo>
                  <a:pt x="1438627" y="1947807"/>
                </a:lnTo>
                <a:lnTo>
                  <a:pt x="1389462" y="1941853"/>
                </a:lnTo>
                <a:lnTo>
                  <a:pt x="1340645" y="1934860"/>
                </a:lnTo>
                <a:lnTo>
                  <a:pt x="1292301" y="1926635"/>
                </a:lnTo>
                <a:lnTo>
                  <a:pt x="1244555" y="1916987"/>
                </a:lnTo>
                <a:lnTo>
                  <a:pt x="1197534" y="1905722"/>
                </a:lnTo>
                <a:lnTo>
                  <a:pt x="1151363" y="1892650"/>
                </a:lnTo>
                <a:lnTo>
                  <a:pt x="1106169" y="1877577"/>
                </a:lnTo>
                <a:lnTo>
                  <a:pt x="1062076" y="1860311"/>
                </a:lnTo>
                <a:lnTo>
                  <a:pt x="1019212" y="1840660"/>
                </a:lnTo>
                <a:lnTo>
                  <a:pt x="977700" y="1818431"/>
                </a:lnTo>
                <a:lnTo>
                  <a:pt x="937669" y="1793433"/>
                </a:lnTo>
                <a:lnTo>
                  <a:pt x="899242" y="1765473"/>
                </a:lnTo>
                <a:lnTo>
                  <a:pt x="862547" y="1734358"/>
                </a:lnTo>
                <a:lnTo>
                  <a:pt x="827203" y="1699352"/>
                </a:lnTo>
                <a:lnTo>
                  <a:pt x="795051" y="1662178"/>
                </a:lnTo>
                <a:lnTo>
                  <a:pt x="765909" y="1622997"/>
                </a:lnTo>
                <a:lnTo>
                  <a:pt x="739596" y="1581969"/>
                </a:lnTo>
                <a:lnTo>
                  <a:pt x="715927" y="1539253"/>
                </a:lnTo>
                <a:lnTo>
                  <a:pt x="694721" y="1495010"/>
                </a:lnTo>
                <a:lnTo>
                  <a:pt x="675795" y="1449400"/>
                </a:lnTo>
                <a:lnTo>
                  <a:pt x="658967" y="1402583"/>
                </a:lnTo>
                <a:lnTo>
                  <a:pt x="644054" y="1354720"/>
                </a:lnTo>
                <a:lnTo>
                  <a:pt x="630874" y="1305971"/>
                </a:lnTo>
                <a:lnTo>
                  <a:pt x="619245" y="1256495"/>
                </a:lnTo>
                <a:lnTo>
                  <a:pt x="608982" y="1206453"/>
                </a:lnTo>
                <a:lnTo>
                  <a:pt x="599906" y="1156005"/>
                </a:lnTo>
                <a:lnTo>
                  <a:pt x="591831" y="1105312"/>
                </a:lnTo>
                <a:lnTo>
                  <a:pt x="584578" y="1054532"/>
                </a:lnTo>
                <a:lnTo>
                  <a:pt x="577962" y="1003828"/>
                </a:lnTo>
                <a:lnTo>
                  <a:pt x="571801" y="953358"/>
                </a:lnTo>
                <a:lnTo>
                  <a:pt x="565913" y="903283"/>
                </a:lnTo>
                <a:lnTo>
                  <a:pt x="559809" y="853190"/>
                </a:lnTo>
                <a:lnTo>
                  <a:pt x="553023" y="802688"/>
                </a:lnTo>
                <a:lnTo>
                  <a:pt x="545396" y="751971"/>
                </a:lnTo>
                <a:lnTo>
                  <a:pt x="536770" y="701235"/>
                </a:lnTo>
                <a:lnTo>
                  <a:pt x="526989" y="650672"/>
                </a:lnTo>
                <a:lnTo>
                  <a:pt x="515896" y="600479"/>
                </a:lnTo>
                <a:lnTo>
                  <a:pt x="503331" y="550848"/>
                </a:lnTo>
                <a:lnTo>
                  <a:pt x="489139" y="501974"/>
                </a:lnTo>
                <a:lnTo>
                  <a:pt x="473162" y="454052"/>
                </a:lnTo>
                <a:lnTo>
                  <a:pt x="455241" y="407276"/>
                </a:lnTo>
                <a:lnTo>
                  <a:pt x="435220" y="361840"/>
                </a:lnTo>
                <a:lnTo>
                  <a:pt x="412942" y="317938"/>
                </a:lnTo>
                <a:lnTo>
                  <a:pt x="388248" y="275765"/>
                </a:lnTo>
                <a:lnTo>
                  <a:pt x="360982" y="235515"/>
                </a:lnTo>
                <a:lnTo>
                  <a:pt x="330985" y="197383"/>
                </a:lnTo>
                <a:lnTo>
                  <a:pt x="298100" y="161562"/>
                </a:lnTo>
                <a:lnTo>
                  <a:pt x="262171" y="128247"/>
                </a:lnTo>
                <a:lnTo>
                  <a:pt x="223038" y="97633"/>
                </a:lnTo>
                <a:lnTo>
                  <a:pt x="182544" y="71197"/>
                </a:lnTo>
                <a:lnTo>
                  <a:pt x="140311" y="48449"/>
                </a:lnTo>
                <a:lnTo>
                  <a:pt x="96537" y="29257"/>
                </a:lnTo>
                <a:lnTo>
                  <a:pt x="51416" y="13489"/>
                </a:lnTo>
                <a:lnTo>
                  <a:pt x="5145" y="1014"/>
                </a:lnTo>
                <a:lnTo>
                  <a:pt x="0" y="0"/>
                </a:lnTo>
                <a:close/>
              </a:path>
            </a:pathLst>
          </a:custGeom>
          <a:solidFill>
            <a:srgbClr val="158AC0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4" name="Graphic 82">
            <a:extLst>
              <a:ext uri="{FF2B5EF4-FFF2-40B4-BE49-F238E27FC236}">
                <a16:creationId xmlns:a16="http://schemas.microsoft.com/office/drawing/2014/main" id="{8F4087B6-5144-DD2F-B178-600495B93D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99912" y="1"/>
            <a:ext cx="792088" cy="500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1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4" y="1905000"/>
            <a:ext cx="7545387" cy="4267200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latin typeface="+mj-lt"/>
              </a:defRPr>
            </a:lvl1pPr>
            <a:lvl2pPr marL="0" indent="0">
              <a:lnSpc>
                <a:spcPts val="2800"/>
              </a:lnSpc>
              <a:defRPr sz="2400"/>
            </a:lvl2pPr>
            <a:lvl3pPr marL="0" indent="0">
              <a:lnSpc>
                <a:spcPts val="1800"/>
              </a:lnSpc>
              <a:defRPr sz="14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1800"/>
              </a:lnSpc>
              <a:defRPr sz="1400"/>
            </a:lvl4pPr>
            <a:lvl5pPr>
              <a:lnSpc>
                <a:spcPts val="2800"/>
              </a:lnSpc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35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F1B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4" y="1905000"/>
            <a:ext cx="7545386" cy="4267200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2800"/>
              </a:lnSpc>
              <a:defRPr sz="2400">
                <a:solidFill>
                  <a:schemeClr val="bg1"/>
                </a:solidFill>
              </a:defRPr>
            </a:lvl2pPr>
            <a:lvl3pPr marL="0" indent="0">
              <a:lnSpc>
                <a:spcPts val="1800"/>
              </a:lnSpc>
              <a:defRPr sz="1400" b="1">
                <a:solidFill>
                  <a:schemeClr val="bg1"/>
                </a:solidFill>
                <a:latin typeface="HelveticaNeueLT Pro 65 Md" panose="020B0804020202020204" pitchFamily="34" charset="0"/>
              </a:defRPr>
            </a:lvl3pPr>
            <a:lvl4pPr marL="0" indent="0">
              <a:lnSpc>
                <a:spcPts val="1800"/>
              </a:lnSpc>
              <a:defRPr sz="1400">
                <a:solidFill>
                  <a:schemeClr val="bg1"/>
                </a:solidFill>
              </a:defRPr>
            </a:lvl4pPr>
            <a:lvl5pPr>
              <a:lnSpc>
                <a:spcPts val="2800"/>
              </a:lnSpc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9CA1F7D-92C3-4A55-9F70-1D45D6959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86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9206" y="1828799"/>
            <a:ext cx="3846194" cy="4267201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latin typeface="+mj-lt"/>
              </a:defRPr>
            </a:lvl1pPr>
            <a:lvl2pPr marL="0" indent="0">
              <a:lnSpc>
                <a:spcPts val="2800"/>
              </a:lnSpc>
              <a:defRPr sz="2400"/>
            </a:lvl2pPr>
            <a:lvl3pPr marL="0" indent="0">
              <a:lnSpc>
                <a:spcPts val="2200"/>
              </a:lnSpc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defRPr sz="1800"/>
            </a:lvl4pPr>
            <a:lvl5pPr marL="0" indent="0">
              <a:lnSpc>
                <a:spcPts val="1800"/>
              </a:lnSpc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F86B70E-AD9A-41AA-81FB-D22780CCE5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81000"/>
            <a:ext cx="5715000" cy="5715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031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799"/>
            <a:ext cx="7545387" cy="4267201"/>
          </a:xfrm>
        </p:spPr>
        <p:txBody>
          <a:bodyPr>
            <a:noAutofit/>
          </a:bodyPr>
          <a:lstStyle>
            <a:lvl1pPr marL="180975" indent="-180975">
              <a:lnSpc>
                <a:spcPts val="2800"/>
              </a:lnSpc>
              <a:buFont typeface="Arial" panose="020B0604020202020204" pitchFamily="34" charset="0"/>
              <a:buChar char="•"/>
              <a:defRPr sz="2600">
                <a:latin typeface="+mj-lt"/>
              </a:defRPr>
            </a:lvl1pPr>
            <a:lvl2pPr marL="180975" indent="-180975">
              <a:lnSpc>
                <a:spcPts val="2800"/>
              </a:lnSpc>
              <a:buFont typeface="Arial" panose="020B0604020202020204" pitchFamily="34" charset="0"/>
              <a:buChar char="•"/>
              <a:defRPr sz="26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85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4174" y="363806"/>
            <a:ext cx="11422063" cy="51443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20924" y="1577341"/>
            <a:ext cx="9485314" cy="1851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70205" y="6514200"/>
            <a:ext cx="7559358" cy="138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GB" sz="900" b="1" kern="1200" spc="0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34353" y="6514201"/>
            <a:ext cx="1731960" cy="138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US" sz="900" b="1" kern="1200" spc="0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B62648B-16FF-48A6-83BA-50BC14487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3313" y="6514200"/>
            <a:ext cx="542925" cy="1384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GB" sz="900" b="1" kern="1200" spc="0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212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00" r:id="rId2"/>
    <p:sldLayoutId id="2147483678" r:id="rId3"/>
    <p:sldLayoutId id="2147483677" r:id="rId4"/>
    <p:sldLayoutId id="2147483676" r:id="rId5"/>
    <p:sldLayoutId id="2147483681" r:id="rId6"/>
    <p:sldLayoutId id="2147483682" r:id="rId7"/>
    <p:sldLayoutId id="2147483684" r:id="rId8"/>
    <p:sldLayoutId id="2147483686" r:id="rId9"/>
    <p:sldLayoutId id="2147483688" r:id="rId10"/>
    <p:sldLayoutId id="2147483689" r:id="rId11"/>
    <p:sldLayoutId id="2147483690" r:id="rId12"/>
    <p:sldLayoutId id="2147483687" r:id="rId13"/>
    <p:sldLayoutId id="2147483691" r:id="rId14"/>
    <p:sldLayoutId id="2147483692" r:id="rId15"/>
    <p:sldLayoutId id="2147483693" r:id="rId16"/>
    <p:sldLayoutId id="2147483694" r:id="rId17"/>
    <p:sldLayoutId id="2147483685" r:id="rId18"/>
    <p:sldLayoutId id="2147483703" r:id="rId19"/>
    <p:sldLayoutId id="2147483699" r:id="rId20"/>
    <p:sldLayoutId id="2147483671" r:id="rId21"/>
  </p:sldLayoutIdLst>
  <p:hf hdr="0" dt="0"/>
  <p:txStyles>
    <p:titleStyle>
      <a:lvl1pPr eaLnBrk="1" hangingPunct="1">
        <a:defRPr lang="en-GB" sz="1400" b="1" kern="1200" spc="4" dirty="0">
          <a:solidFill>
            <a:schemeClr val="tx1"/>
          </a:solidFill>
          <a:latin typeface="+mj-lt"/>
          <a:ea typeface="+mn-ea"/>
          <a:cs typeface="Arial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14601" eaLnBrk="1" hangingPunct="1">
        <a:defRPr>
          <a:latin typeface="+mn-lt"/>
          <a:ea typeface="+mn-ea"/>
          <a:cs typeface="+mn-cs"/>
        </a:defRPr>
      </a:lvl2pPr>
      <a:lvl3pPr marL="829201" eaLnBrk="1" hangingPunct="1">
        <a:defRPr>
          <a:latin typeface="+mn-lt"/>
          <a:ea typeface="+mn-ea"/>
          <a:cs typeface="+mn-cs"/>
        </a:defRPr>
      </a:lvl3pPr>
      <a:lvl4pPr marL="1243802" eaLnBrk="1" hangingPunct="1">
        <a:defRPr>
          <a:latin typeface="+mn-lt"/>
          <a:ea typeface="+mn-ea"/>
          <a:cs typeface="+mn-cs"/>
        </a:defRPr>
      </a:lvl4pPr>
      <a:lvl5pPr marL="1658402" eaLnBrk="1" hangingPunct="1">
        <a:defRPr>
          <a:latin typeface="+mn-lt"/>
          <a:ea typeface="+mn-ea"/>
          <a:cs typeface="+mn-cs"/>
        </a:defRPr>
      </a:lvl5pPr>
      <a:lvl6pPr marL="2073002" eaLnBrk="1" hangingPunct="1">
        <a:defRPr>
          <a:latin typeface="+mn-lt"/>
          <a:ea typeface="+mn-ea"/>
          <a:cs typeface="+mn-cs"/>
        </a:defRPr>
      </a:lvl6pPr>
      <a:lvl7pPr marL="2487602" eaLnBrk="1" hangingPunct="1">
        <a:defRPr>
          <a:latin typeface="+mn-lt"/>
          <a:ea typeface="+mn-ea"/>
          <a:cs typeface="+mn-cs"/>
        </a:defRPr>
      </a:lvl7pPr>
      <a:lvl8pPr marL="2902203" eaLnBrk="1" hangingPunct="1">
        <a:defRPr>
          <a:latin typeface="+mn-lt"/>
          <a:ea typeface="+mn-ea"/>
          <a:cs typeface="+mn-cs"/>
        </a:defRPr>
      </a:lvl8pPr>
      <a:lvl9pPr marL="3316803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14601" eaLnBrk="1" hangingPunct="1">
        <a:defRPr>
          <a:latin typeface="+mn-lt"/>
          <a:ea typeface="+mn-ea"/>
          <a:cs typeface="+mn-cs"/>
        </a:defRPr>
      </a:lvl2pPr>
      <a:lvl3pPr marL="829201" eaLnBrk="1" hangingPunct="1">
        <a:defRPr>
          <a:latin typeface="+mn-lt"/>
          <a:ea typeface="+mn-ea"/>
          <a:cs typeface="+mn-cs"/>
        </a:defRPr>
      </a:lvl3pPr>
      <a:lvl4pPr marL="1243802" eaLnBrk="1" hangingPunct="1">
        <a:defRPr>
          <a:latin typeface="+mn-lt"/>
          <a:ea typeface="+mn-ea"/>
          <a:cs typeface="+mn-cs"/>
        </a:defRPr>
      </a:lvl4pPr>
      <a:lvl5pPr marL="1658402" eaLnBrk="1" hangingPunct="1">
        <a:defRPr>
          <a:latin typeface="+mn-lt"/>
          <a:ea typeface="+mn-ea"/>
          <a:cs typeface="+mn-cs"/>
        </a:defRPr>
      </a:lvl5pPr>
      <a:lvl6pPr marL="2073002" eaLnBrk="1" hangingPunct="1">
        <a:defRPr>
          <a:latin typeface="+mn-lt"/>
          <a:ea typeface="+mn-ea"/>
          <a:cs typeface="+mn-cs"/>
        </a:defRPr>
      </a:lvl6pPr>
      <a:lvl7pPr marL="2487602" eaLnBrk="1" hangingPunct="1">
        <a:defRPr>
          <a:latin typeface="+mn-lt"/>
          <a:ea typeface="+mn-ea"/>
          <a:cs typeface="+mn-cs"/>
        </a:defRPr>
      </a:lvl7pPr>
      <a:lvl8pPr marL="2902203" eaLnBrk="1" hangingPunct="1">
        <a:defRPr>
          <a:latin typeface="+mn-lt"/>
          <a:ea typeface="+mn-ea"/>
          <a:cs typeface="+mn-cs"/>
        </a:defRPr>
      </a:lvl8pPr>
      <a:lvl9pPr marL="3316803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3" userDrawn="1">
          <p15:clr>
            <a:srgbClr val="F26B43"/>
          </p15:clr>
        </p15:guide>
        <p15:guide id="2" orient="horz" pos="4077" userDrawn="1">
          <p15:clr>
            <a:srgbClr val="F26B43"/>
          </p15:clr>
        </p15:guide>
        <p15:guide id="3" pos="242" userDrawn="1">
          <p15:clr>
            <a:srgbClr val="F26B43"/>
          </p15:clr>
        </p15:guide>
        <p15:guide id="4" pos="1337" userDrawn="1">
          <p15:clr>
            <a:srgbClr val="F26B43"/>
          </p15:clr>
        </p15:guide>
        <p15:guide id="5" pos="1462" userDrawn="1">
          <p15:clr>
            <a:srgbClr val="F26B43"/>
          </p15:clr>
        </p15:guide>
        <p15:guide id="6" pos="2556" userDrawn="1">
          <p15:clr>
            <a:srgbClr val="F26B43"/>
          </p15:clr>
        </p15:guide>
        <p15:guide id="7" pos="2681" userDrawn="1">
          <p15:clr>
            <a:srgbClr val="F26B43"/>
          </p15:clr>
        </p15:guide>
        <p15:guide id="8" pos="3776" userDrawn="1">
          <p15:clr>
            <a:srgbClr val="F26B43"/>
          </p15:clr>
        </p15:guide>
        <p15:guide id="9" pos="3901" userDrawn="1">
          <p15:clr>
            <a:srgbClr val="F26B43"/>
          </p15:clr>
        </p15:guide>
        <p15:guide id="10" pos="4995" userDrawn="1">
          <p15:clr>
            <a:srgbClr val="F26B43"/>
          </p15:clr>
        </p15:guide>
        <p15:guide id="11" pos="5120" userDrawn="1">
          <p15:clr>
            <a:srgbClr val="F26B43"/>
          </p15:clr>
        </p15:guide>
        <p15:guide id="12" pos="6215" userDrawn="1">
          <p15:clr>
            <a:srgbClr val="F26B43"/>
          </p15:clr>
        </p15:guide>
        <p15:guide id="13" pos="6343" userDrawn="1">
          <p15:clr>
            <a:srgbClr val="F26B43"/>
          </p15:clr>
        </p15:guide>
        <p15:guide id="14" pos="7437" userDrawn="1">
          <p15:clr>
            <a:srgbClr val="F26B43"/>
          </p15:clr>
        </p15:guide>
        <p15:guide id="15" orient="horz" pos="2160" userDrawn="1">
          <p15:clr>
            <a:srgbClr val="5ACBF0"/>
          </p15:clr>
        </p15:guide>
        <p15:guide id="16" pos="3840" userDrawn="1">
          <p15:clr>
            <a:srgbClr val="5ACBF0"/>
          </p15:clr>
        </p15:guide>
        <p15:guide id="17" orient="horz" pos="3692" userDrawn="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16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jpeg"/><Relationship Id="rId11" Type="http://schemas.openxmlformats.org/officeDocument/2006/relationships/image" Target="../media/image11.svg"/><Relationship Id="rId5" Type="http://schemas.openxmlformats.org/officeDocument/2006/relationships/image" Target="../media/image18.jpe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17.jpe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17.jpe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eg"/><Relationship Id="rId11" Type="http://schemas.openxmlformats.org/officeDocument/2006/relationships/image" Target="../media/image12.png"/><Relationship Id="rId5" Type="http://schemas.openxmlformats.org/officeDocument/2006/relationships/image" Target="../media/image19.jpeg"/><Relationship Id="rId10" Type="http://schemas.openxmlformats.org/officeDocument/2006/relationships/image" Target="../media/image11.svg"/><Relationship Id="rId4" Type="http://schemas.openxmlformats.org/officeDocument/2006/relationships/image" Target="../media/image16.jpe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C8236-66ED-4BC1-A2C2-3DE4DA1C39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y-GB"/>
              <a:t>Tagu</a:t>
            </a:r>
            <a:r>
              <a:rPr lang="cy-GB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AAED71-405E-403E-91C2-DFAF88790B0D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r>
              <a:rPr lang="cy-GB"/>
              <a:t>Hyrwyddwyr Cymorth Cyntaf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12C745-183C-4F97-8F3E-DC8A8A9ADC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175" y="4351194"/>
            <a:ext cx="6503913" cy="307777"/>
          </a:xfrm>
        </p:spPr>
        <p:txBody>
          <a:bodyPr/>
          <a:lstStyle/>
          <a:p>
            <a:r>
              <a:rPr lang="cy-GB" sz="2000"/>
              <a:t>Sut i helpu rhywun sy’n tagu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0F3020A1-DBC5-4CC7-A9E5-A309887E5C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0862"/>
          <a:stretch/>
        </p:blipFill>
        <p:spPr>
          <a:xfrm>
            <a:off x="1468983" y="0"/>
            <a:ext cx="2238375" cy="1748790"/>
          </a:xfrm>
          <a:prstGeom prst="rect">
            <a:avLst/>
          </a:prstGeom>
          <a:effectLst>
            <a:outerShdw blurRad="38100" dist="12700" dir="2700000" algn="t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3053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C32FA04-BC02-43EC-BC67-E5573D52BE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3432" y="1581478"/>
            <a:ext cx="10153128" cy="2316088"/>
          </a:xfrm>
        </p:spPr>
        <p:txBody>
          <a:bodyPr/>
          <a:lstStyle/>
          <a:p>
            <a:pPr algn="ctr"/>
            <a:r>
              <a:rPr lang="cy-GB" b="1" dirty="0">
                <a:solidFill>
                  <a:schemeClr val="tx1"/>
                </a:solidFill>
              </a:rPr>
              <a:t>Gweithgaredd gosod mewn trefn</a:t>
            </a: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cy-GB" dirty="0">
                <a:solidFill>
                  <a:srgbClr val="FF0000"/>
                </a:solidFill>
              </a:rPr>
              <a:t>Rhowch y lluniau ar y sleid nesaf mewn </a:t>
            </a:r>
            <a:br>
              <a:rPr lang="cy-GB" dirty="0">
                <a:solidFill>
                  <a:srgbClr val="FF0000"/>
                </a:solidFill>
              </a:rPr>
            </a:br>
            <a:r>
              <a:rPr lang="cy-GB" dirty="0">
                <a:solidFill>
                  <a:srgbClr val="FF0000"/>
                </a:solidFill>
              </a:rPr>
              <a:t>trefn er mwyn helpu rhywun sy’n tagu</a:t>
            </a:r>
          </a:p>
          <a:p>
            <a:pPr algn="ctr"/>
            <a:endParaRPr lang="en-GB" dirty="0"/>
          </a:p>
          <a:p>
            <a:pPr lvl="1" algn="ctr"/>
            <a:r>
              <a:rPr lang="cy-GB" dirty="0"/>
              <a:t>Allwch chi ddangos y drefn gywir o ran beth i’w </a:t>
            </a:r>
            <a:br>
              <a:rPr lang="cy-GB" dirty="0"/>
            </a:br>
            <a:r>
              <a:rPr lang="cy-GB" dirty="0"/>
              <a:t>wneud pan fydd angen cymorth cyntaf ar rywun? </a:t>
            </a:r>
          </a:p>
          <a:p>
            <a:pPr lvl="1" algn="ctr"/>
            <a:endParaRPr lang="en-GB" dirty="0"/>
          </a:p>
          <a:p>
            <a:pPr lvl="1" algn="ctr"/>
            <a:r>
              <a:rPr lang="cy-GB" dirty="0"/>
              <a:t>Gallwch edrych ar y cerdyn ‘sut i helpu rhywun sy’n tagu’ i’ch helpu.</a:t>
            </a:r>
          </a:p>
          <a:p>
            <a:pPr lvl="1"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E750CC7-04F6-47D5-B2BF-664C44606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/>
              <a:t>Sgiliau cymorth cyntaf</a:t>
            </a:r>
            <a:br>
              <a:rPr lang="cy-GB"/>
            </a:br>
            <a:r>
              <a:rPr lang="cy-GB"/>
              <a:t>Tagu – gweithgaredd dysgu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C0E256-DF96-4AC9-AA1A-2434389159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y-GB"/>
              <a:t>Sgiliau gosod mewn trefn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152CFF-44AB-4C5F-80B3-CC7F2087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0B9132E-F76C-41ED-94A9-9E22B07FF8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855" y="-120899"/>
            <a:ext cx="1698304" cy="170237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71BABC4-376A-4A28-B4CD-0E05CA07E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5480" y="5362807"/>
            <a:ext cx="523875" cy="71437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BAEA055-EBD0-4C21-BA19-5838F800BB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49884" y="5386294"/>
            <a:ext cx="733425" cy="762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E34B409-3620-4592-BAA8-E08E0DA420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70159" y="5405024"/>
            <a:ext cx="609600" cy="73342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FB39052-A592-4F45-9964-362BF8B7B1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66609" y="5237851"/>
            <a:ext cx="6762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89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C0E256-DF96-4AC9-AA1A-2434389159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y-GB"/>
              <a:t>Sgiliau gosod mewn trefn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152CFF-44AB-4C5F-80B3-CC7F2087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E750CC7-04F6-47D5-B2BF-664C44606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61" y="260648"/>
            <a:ext cx="2263039" cy="514431"/>
          </a:xfrm>
        </p:spPr>
        <p:txBody>
          <a:bodyPr/>
          <a:lstStyle/>
          <a:p>
            <a:r>
              <a:rPr lang="cy-GB" dirty="0"/>
              <a:t>Sgiliau Cymorth </a:t>
            </a:r>
            <a:br>
              <a:rPr lang="cy-GB" dirty="0"/>
            </a:br>
            <a:r>
              <a:rPr lang="cy-GB" dirty="0"/>
              <a:t>Cyntaf Tagu </a:t>
            </a:r>
            <a:br>
              <a:rPr lang="cy-GB" dirty="0"/>
            </a:br>
            <a:r>
              <a:rPr lang="cy-GB" i="1" dirty="0"/>
              <a:t>– gweithgaredd dysgu</a:t>
            </a:r>
            <a:br>
              <a:rPr lang="cy-GB" dirty="0">
                <a:latin typeface="+mn-lt"/>
              </a:rPr>
            </a:br>
            <a:br>
              <a:rPr lang="cy-GB" dirty="0">
                <a:latin typeface="+mn-lt"/>
              </a:rPr>
            </a:br>
            <a:r>
              <a:rPr lang="cy-GB" sz="2000" dirty="0">
                <a:latin typeface="+mn-lt"/>
              </a:rPr>
              <a:t>Rhowch y rhifau ar y lluniau yn y drefn rydych chi’n credu fyddai orau i helpu rhywun sy’n tagu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9947098D-3577-44D3-A787-F6E342C874F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07" y="3587683"/>
            <a:ext cx="4320000" cy="2880000"/>
          </a:xfrm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555124C8-A9EB-478B-81E8-27778AD261B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07" y="621021"/>
            <a:ext cx="4320000" cy="2880000"/>
          </a:xfrm>
        </p:spPr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CE2B3E17-AF84-4928-BCEF-5688F7A2FA5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60" y="3567610"/>
            <a:ext cx="4320000" cy="2880000"/>
          </a:xfrm>
        </p:spPr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1FFECEDA-9A0C-4BC3-AF6E-A6520C3D43E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60" y="591682"/>
            <a:ext cx="4320000" cy="2880000"/>
          </a:xfr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0B9132E-F76C-41ED-94A9-9E22B07FF8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301208"/>
            <a:ext cx="1380972" cy="138428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09CBD6C-76E9-4230-AAF4-9A6AC69869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0480" y="3722654"/>
            <a:ext cx="523875" cy="71437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EE52605-571E-42FB-AA85-108828C322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42932" y="3747902"/>
            <a:ext cx="733425" cy="762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9A82B53-5901-4EDD-A9E3-5650CF6197C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62854" y="4611113"/>
            <a:ext cx="609600" cy="73342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D162F51-4139-4ED3-BA80-DD56C41EEAC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99324" y="5181740"/>
            <a:ext cx="6762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72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BD7C93-37A5-42FF-9E29-64ACE1E5752F}"/>
              </a:ext>
            </a:extLst>
          </p:cNvPr>
          <p:cNvSpPr/>
          <p:nvPr/>
        </p:nvSpPr>
        <p:spPr>
          <a:xfrm>
            <a:off x="119623" y="2473257"/>
            <a:ext cx="2447985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sz="2000" dirty="0">
                <a:solidFill>
                  <a:srgbClr val="EF2A24"/>
                </a:solidFill>
                <a:latin typeface="HelveticaNeueLTPro-Hv"/>
              </a:rPr>
              <a:t>Sut i helpu rhywun sy’n tagu</a:t>
            </a:r>
          </a:p>
          <a:p>
            <a:endParaRPr lang="en-GB" sz="2000" dirty="0">
              <a:solidFill>
                <a:srgbClr val="EF2A24"/>
              </a:solidFill>
              <a:latin typeface="HelveticaNeueLTPro-Hv"/>
            </a:endParaRPr>
          </a:p>
          <a:p>
            <a:r>
              <a:rPr lang="cy-GB" sz="1400" dirty="0">
                <a:solidFill>
                  <a:srgbClr val="000000"/>
                </a:solidFill>
              </a:rPr>
              <a:t>Helpwch yr unigolyn i blygu ymlaen a tharwch ef yn galed ar y cefn hyd at bum gwaith.</a:t>
            </a:r>
          </a:p>
          <a:p>
            <a:endParaRPr lang="en-GB" sz="1400" dirty="0">
              <a:solidFill>
                <a:srgbClr val="000000"/>
              </a:solidFill>
            </a:endParaRPr>
          </a:p>
          <a:p>
            <a:r>
              <a:rPr lang="cy-GB" sz="1400" dirty="0">
                <a:solidFill>
                  <a:srgbClr val="000000"/>
                </a:solidFill>
              </a:rPr>
              <a:t>Ailadroddwch y camau nes y bydd yn gallu anadlu eto, neu nes bydd help yn cyrraedd.</a:t>
            </a:r>
          </a:p>
          <a:p>
            <a:pPr marL="342900" indent="-342900">
              <a:buFont typeface="+mj-lt"/>
              <a:buAutoNum type="arabicPeriod"/>
            </a:pPr>
            <a:endParaRPr lang="en-GB" sz="1400" dirty="0">
              <a:solidFill>
                <a:srgbClr val="000000"/>
              </a:solidFill>
            </a:endParaRPr>
          </a:p>
          <a:p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C0E256-DF96-4AC9-AA1A-2434389159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7308" y="6577443"/>
            <a:ext cx="7559358" cy="138498"/>
          </a:xfrm>
        </p:spPr>
        <p:txBody>
          <a:bodyPr/>
          <a:lstStyle/>
          <a:p>
            <a:r>
              <a:rPr lang="cy-GB"/>
              <a:t>Sgiliau gosod mewn trefn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152CFF-44AB-4C5F-80B3-CC7F2087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E750CC7-04F6-47D5-B2BF-664C44606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3" y="243589"/>
            <a:ext cx="2447985" cy="514431"/>
          </a:xfrm>
        </p:spPr>
        <p:txBody>
          <a:bodyPr/>
          <a:lstStyle/>
          <a:p>
            <a:r>
              <a:rPr lang="cy-GB" dirty="0"/>
              <a:t>Sgiliau Cymorth </a:t>
            </a:r>
            <a:br>
              <a:rPr lang="cy-GB" dirty="0"/>
            </a:br>
            <a:r>
              <a:rPr lang="cy-GB" dirty="0"/>
              <a:t>Cyntaf Tagu </a:t>
            </a:r>
            <a:br>
              <a:rPr lang="cy-GB" dirty="0"/>
            </a:br>
            <a:r>
              <a:rPr lang="cy-GB" i="1" dirty="0"/>
              <a:t>– gweithgaredd dysgu</a:t>
            </a:r>
            <a:br>
              <a:rPr lang="cy-GB" dirty="0">
                <a:latin typeface="+mn-lt"/>
              </a:rPr>
            </a:br>
            <a:br>
              <a:rPr lang="cy-GB" dirty="0">
                <a:latin typeface="+mn-lt"/>
              </a:rPr>
            </a:br>
            <a:r>
              <a:rPr lang="cy-GB" sz="2000" dirty="0">
                <a:latin typeface="+mn-lt"/>
              </a:rPr>
              <a:t>Nawr, gwiriwch </a:t>
            </a:r>
            <a:br>
              <a:rPr lang="cy-GB" sz="2000" dirty="0">
                <a:latin typeface="+mn-lt"/>
              </a:rPr>
            </a:br>
            <a:r>
              <a:rPr lang="cy-GB" sz="2000" dirty="0">
                <a:latin typeface="+mn-lt"/>
              </a:rPr>
              <a:t>i weld a ydych </a:t>
            </a:r>
            <a:br>
              <a:rPr lang="cy-GB" sz="2000" dirty="0">
                <a:latin typeface="+mn-lt"/>
              </a:rPr>
            </a:br>
            <a:r>
              <a:rPr lang="cy-GB" sz="2000" dirty="0">
                <a:latin typeface="+mn-lt"/>
              </a:rPr>
              <a:t>wedi rhoi’r camau </a:t>
            </a:r>
            <a:br>
              <a:rPr lang="cy-GB" sz="2000" dirty="0">
                <a:latin typeface="+mn-lt"/>
              </a:rPr>
            </a:br>
            <a:r>
              <a:rPr lang="cy-GB" sz="2000" dirty="0">
                <a:latin typeface="+mn-lt"/>
              </a:rPr>
              <a:t>yn y drefn gywir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9947098D-3577-44D3-A787-F6E342C874F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07" y="628128"/>
            <a:ext cx="4320000" cy="2880000"/>
          </a:xfrm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555124C8-A9EB-478B-81E8-27778AD261B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60" y="621020"/>
            <a:ext cx="4320000" cy="2880000"/>
          </a:xfrm>
        </p:spPr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CE2B3E17-AF84-4928-BCEF-5688F7A2FA5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07" y="3637410"/>
            <a:ext cx="4320000" cy="2880000"/>
          </a:xfrm>
        </p:spPr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1FFECEDA-9A0C-4BC3-AF6E-A6520C3D43E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60" y="3637410"/>
            <a:ext cx="4320000" cy="2880000"/>
          </a:xfr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38054A27-59F0-4062-8627-724B7698A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27649" y="778264"/>
            <a:ext cx="288031" cy="39276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0D4861B-7C00-4888-BC4F-F6693A06DD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31043" y="730638"/>
            <a:ext cx="423880" cy="44039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9408B56-E34B-41C2-899B-BA339FD583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41923" y="3718463"/>
            <a:ext cx="373757" cy="44967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8FD2E60-E0BF-4821-A813-7C9FC6B0152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392144" y="3708936"/>
            <a:ext cx="360040" cy="39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02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439F6FD-6A8E-48A8-B402-36C601C38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4" y="363806"/>
            <a:ext cx="5495801" cy="514431"/>
          </a:xfrm>
        </p:spPr>
        <p:txBody>
          <a:bodyPr/>
          <a:lstStyle/>
          <a:p>
            <a:r>
              <a:rPr lang="cy-GB" sz="3600" dirty="0"/>
              <a:t>Cerdyn sut i helpu rhywun sy’n tagu</a:t>
            </a:r>
            <a:br>
              <a:rPr lang="cy-GB" sz="3600" dirty="0"/>
            </a:br>
            <a:br>
              <a:rPr lang="cy-GB" sz="3600" dirty="0"/>
            </a:br>
            <a:br>
              <a:rPr lang="cy-GB" sz="3600" dirty="0"/>
            </a:br>
            <a:r>
              <a:rPr lang="cy-GB" sz="3600" dirty="0"/>
              <a:t>Atgoffwch eich hun </a:t>
            </a:r>
            <a:br>
              <a:rPr lang="cy-GB" sz="3600" dirty="0"/>
            </a:br>
            <a:r>
              <a:rPr lang="cy-GB" sz="3600" dirty="0"/>
              <a:t>o’r camau i’w cymryd </a:t>
            </a:r>
            <a:br>
              <a:rPr lang="cy-GB" sz="3600" dirty="0"/>
            </a:br>
            <a:r>
              <a:rPr lang="cy-GB" sz="3600" dirty="0"/>
              <a:t>i helpu rhywun sy’n</a:t>
            </a:r>
            <a:br>
              <a:rPr lang="cy-GB" sz="3600" dirty="0"/>
            </a:br>
            <a:r>
              <a:rPr lang="cy-GB" sz="3600" dirty="0"/>
              <a:t>tagu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13089D-4556-4F78-AFC4-D4902E164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y-GB"/>
              <a:t>Testun troedyn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A1F03-D33D-464E-BC62-C58157016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EC6C9F-C7CC-F5A9-59C7-4C97113ED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9805" y="581662"/>
            <a:ext cx="4028933" cy="5694676"/>
          </a:xfrm>
          <a:prstGeom prst="rect">
            <a:avLst/>
          </a:prstGeom>
          <a:effectLst>
            <a:outerShdw blurRad="179022" sx="101000" sy="101000" algn="ctr" rotWithShape="0">
              <a:prstClr val="black">
                <a:alpha val="19882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3458542"/>
      </p:ext>
    </p:extLst>
  </p:cSld>
  <p:clrMapOvr>
    <a:masterClrMapping/>
  </p:clrMapOvr>
</p:sld>
</file>

<file path=ppt/theme/theme1.xml><?xml version="1.0" encoding="utf-8"?>
<a:theme xmlns:a="http://schemas.openxmlformats.org/drawingml/2006/main" name="Red Cross FA V1">
  <a:themeElements>
    <a:clrScheme name="Office">
      <a:dk1>
        <a:srgbClr val="000000"/>
      </a:dk1>
      <a:lt1>
        <a:srgbClr val="FFFFFF"/>
      </a:lt1>
      <a:dk2>
        <a:srgbClr val="EE2A24"/>
      </a:dk2>
      <a:lt2>
        <a:srgbClr val="F6F6F6"/>
      </a:lt2>
      <a:accent1>
        <a:srgbClr val="D0011B"/>
      </a:accent1>
      <a:accent2>
        <a:srgbClr val="AFA48F"/>
      </a:accent2>
      <a:accent3>
        <a:srgbClr val="E95153"/>
      </a:accent3>
      <a:accent4>
        <a:srgbClr val="9D1F21"/>
      </a:accent4>
      <a:accent5>
        <a:srgbClr val="D7D8D7"/>
      </a:accent5>
      <a:accent6>
        <a:srgbClr val="65181B"/>
      </a:accent6>
      <a:hlink>
        <a:srgbClr val="EE2A24"/>
      </a:hlink>
      <a:folHlink>
        <a:srgbClr val="AFA48F"/>
      </a:folHlink>
    </a:clrScheme>
    <a:fontScheme name="Red Cross FA">
      <a:majorFont>
        <a:latin typeface="HelveticaNeueLT Pro 65 Md"/>
        <a:ea typeface=""/>
        <a:cs typeface=""/>
      </a:majorFont>
      <a:minorFont>
        <a:latin typeface="HelveticaNeueLT Pro 45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100" dirty="0" smtClean="0"/>
        </a:defPPr>
      </a:lstStyle>
    </a:txDef>
  </a:objectDefaults>
  <a:extraClrSchemeLst/>
  <a:custClrLst>
    <a:custClr name="Teacher Sand">
      <a:srgbClr val="E4D7AC"/>
    </a:custClr>
    <a:custClr name="Secondary Duck">
      <a:srgbClr val="BADDEA"/>
    </a:custClr>
    <a:custClr name="Primary Mustard">
      <a:srgbClr val="F1B13B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Blue">
      <a:srgbClr val="193351"/>
    </a:custClr>
    <a:custClr name="Secondary Grey">
      <a:srgbClr val="5C747A"/>
    </a:custClr>
    <a:custClr name="Primary Sky">
      <a:srgbClr val="158AC0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Teal">
      <a:srgbClr val="2B7586"/>
    </a:custClr>
    <a:custClr name="Secondary Steel">
      <a:srgbClr val="5A98C0"/>
    </a:custClr>
    <a:custClr name="Primary Green">
      <a:srgbClr val="40A22A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Claret">
      <a:srgbClr val="7D1C23"/>
    </a:custClr>
    <a:custClr name="Secondary Dark Green">
      <a:srgbClr val="05853A"/>
    </a:custClr>
  </a:custClrLst>
  <a:extLst>
    <a:ext uri="{05A4C25C-085E-4340-85A3-A5531E510DB2}">
      <thm15:themeFamily xmlns:thm15="http://schemas.microsoft.com/office/thememl/2012/main" name="BRC_FirstAid_PowerPoint V2-1-nc-Primary.pptx" id="{0036F32F-BF86-441A-88AE-BEE03C56CB0A}" vid="{E8494D48-662F-44E1-8171-456CBDE4C9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70018B266A524D8C6ED64754E3AA0C" ma:contentTypeVersion="38" ma:contentTypeDescription="Create a new document." ma:contentTypeScope="" ma:versionID="2c4d18413f6cbb8c67f5727473a6ba48">
  <xsd:schema xmlns:xsd="http://www.w3.org/2001/XMLSchema" xmlns:xs="http://www.w3.org/2001/XMLSchema" xmlns:p="http://schemas.microsoft.com/office/2006/metadata/properties" xmlns:ns2="097b2218-eb8c-44f0-b50d-d57756f492cd" xmlns:ns3="7aff5d3a-ac69-412e-8e86-2dc83d63a9de" targetNamespace="http://schemas.microsoft.com/office/2006/metadata/properties" ma:root="true" ma:fieldsID="da635d3af652d0743de53ea3db0bc43c" ns2:_="" ns3:_="">
    <xsd:import namespace="097b2218-eb8c-44f0-b50d-d57756f492cd"/>
    <xsd:import namespace="7aff5d3a-ac69-412e-8e86-2dc83d63a9d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Area"/>
                <xsd:element ref="ns3:HighLevelFolder"/>
                <xsd:element ref="ns3:SubFolder" minOccurs="0"/>
                <xsd:element ref="ns3:Archive" minOccurs="0"/>
                <xsd:element ref="ns3:Subfolder2" minOccurs="0"/>
                <xsd:element ref="ns3:Status" minOccurs="0"/>
                <xsd:element ref="ns3:GDPRnonCompliancedate" minOccurs="0"/>
                <xsd:element ref="ns3:Misc_x002e_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7b2218-eb8c-44f0-b50d-d57756f492c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ff5d3a-ac69-412e-8e86-2dc83d63a9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Area" ma:index="19" ma:displayName="Area (of responsibility)" ma:description="An area of CE activity with a named manager responsible for it. " ma:format="Dropdown" ma:indexed="true" ma:internalName="Area">
      <xsd:simpleType>
        <xsd:restriction base="dms:Choice">
          <xsd:enumeration value="Adult Portfolio"/>
          <xsd:enumeration value="Learning Design"/>
          <xsd:enumeration value="Direct Delivery"/>
          <xsd:enumeration value="Learning and Development"/>
          <xsd:enumeration value="Marketing"/>
          <xsd:enumeration value="Youth Portfolio"/>
          <xsd:enumeration value="Leadership Team"/>
          <xsd:enumeration value="Funding"/>
        </xsd:restriction>
      </xsd:simpleType>
    </xsd:element>
    <xsd:element name="HighLevelFolder" ma:index="20" ma:displayName="High Level Folder" ma:description="The main types of document CE produce" ma:format="Dropdown" ma:indexed="true" ma:internalName="HighLevelFolder">
      <xsd:simpleType>
        <xsd:restriction base="dms:Choice">
          <xsd:enumeration value="Communication"/>
          <xsd:enumeration value="Learning Design"/>
          <xsd:enumeration value="Products"/>
          <xsd:enumeration value="Procedural Documents"/>
          <xsd:enumeration value="Policy Documents"/>
          <xsd:enumeration value="Portfolio"/>
          <xsd:enumeration value="Content Assets"/>
          <xsd:enumeration value="Strategy"/>
          <xsd:enumeration value="Research and Insight"/>
          <xsd:enumeration value="Products / Resources"/>
        </xsd:restriction>
      </xsd:simpleType>
    </xsd:element>
    <xsd:element name="SubFolder" ma:index="21" nillable="true" ma:displayName="Topic" ma:description="What overall topic does this file belong under? - A tag audit is currently ongoing, currently available tags are not representative of the final selection." ma:format="Dropdown" ma:internalName="SubFolde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-Apps"/>
                    <xsd:enumeration value="-Kindness"/>
                    <xsd:enumeration value="-Climate Change"/>
                    <xsd:enumeration value="-Curriculum"/>
                    <xsd:enumeration value="-Loneliness"/>
                    <xsd:enumeration value="-Disasters and Emergencies"/>
                    <xsd:enumeration value="-First Aid"/>
                    <xsd:enumeration value="-Refugees and Migration"/>
                    <xsd:enumeration value="-Empathy"/>
                    <xsd:enumeration value="-Pedagogy"/>
                    <xsd:enumeration value="-Agile"/>
                    <xsd:enumeration value="-Support Centre"/>
                    <xsd:enumeration value="-Recruitment and Development"/>
                    <xsd:enumeration value="-Volunteers"/>
                    <xsd:enumeration value="-Ways of Working"/>
                    <xsd:enumeration value="-Conflict"/>
                    <xsd:enumeration value="-Marketing Tools"/>
                    <xsd:enumeration value="-Preparedness"/>
                    <xsd:enumeration value="-Returning to Face to Face"/>
                    <xsd:enumeration value="-Handovers"/>
                    <xsd:enumeration value="-Wellbeing"/>
                    <xsd:enumeration value="-Equality Diversity and Inclusion (EDI)"/>
                    <xsd:enumeration value="- Adapt and Recover"/>
                    <xsd:enumeration value="-Health inequalities"/>
                    <xsd:enumeration value="-Education Standards"/>
                    <xsd:enumeration value="-Respect"/>
                    <xsd:enumeration value="Career Development Pathways"/>
                  </xsd:restriction>
                </xsd:simpleType>
              </xsd:element>
            </xsd:sequence>
          </xsd:extension>
        </xsd:complexContent>
      </xsd:complexType>
    </xsd:element>
    <xsd:element name="Archive" ma:index="22" nillable="true" ma:displayName="Archive" ma:default="0" ma:description="If yes is selected the file will be archived and no longer appear in the general view. It will instead appear in the archive view." ma:format="Dropdown" ma:indexed="true" ma:internalName="Archive">
      <xsd:simpleType>
        <xsd:restriction base="dms:Boolean"/>
      </xsd:simpleType>
    </xsd:element>
    <xsd:element name="Subfolder2" ma:index="23" nillable="true" ma:displayName="Project" ma:description="Which Product or Project does this file relate to? - A tag audit is currently ongoing, currently available tags are not representative of the final selection." ma:format="Dropdown" ma:internalName="Subfolder2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-Drugs and Alcohol"/>
                    <xsd:enumeration value="-First Aid Champions"/>
                    <xsd:enumeration value="-Homelessness"/>
                    <xsd:enumeration value="-Knife Crime"/>
                    <xsd:enumeration value="-Lifescan"/>
                    <xsd:enumeration value="-Museums and Archives Posters"/>
                    <xsd:enumeration value="-Older People"/>
                    <xsd:enumeration value="-Sprint"/>
                    <xsd:enumeration value="-Summer of Kindness"/>
                    <xsd:enumeration value="-Training Programmes"/>
                    <xsd:enumeration value="-Bitesize"/>
                    <xsd:enumeration value="-Life Live It"/>
                    <xsd:enumeration value="-Global Disaster Preparedness Centre"/>
                    <xsd:enumeration value="-Not on Sunday"/>
                    <xsd:enumeration value="-World First Aid Day"/>
                    <xsd:enumeration value="-EveryDay First Aid"/>
                    <xsd:enumeration value="-EDI Working Group"/>
                    <xsd:enumeration value="-Scouts"/>
                    <xsd:enumeration value="-Vaccine Voices"/>
                    <xsd:enumeration value="-Refugee Week"/>
                    <xsd:enumeration value="-Newsthink"/>
                    <xsd:enumeration value="-Black Lives Matter"/>
                    <xsd:enumeration value="-Online Teaching Resource"/>
                    <xsd:enumeration value="-Education Standards"/>
                    <xsd:enumeration value="-Co-production"/>
                    <xsd:enumeration value="-Face to Face"/>
                    <xsd:enumeration value="Coping with challenges"/>
                    <xsd:enumeration value="Quality Assurance"/>
                  </xsd:restriction>
                </xsd:simpleType>
              </xsd:element>
            </xsd:sequence>
          </xsd:extension>
        </xsd:complexContent>
      </xsd:complexType>
    </xsd:element>
    <xsd:element name="Status" ma:index="24" nillable="true" ma:displayName="Status" ma:description="To show which of the documents reflects the final live product, and which are just drafts or supported development of product" ma:format="Dropdown" ma:internalName="Status">
      <xsd:simpleType>
        <xsd:union memberTypes="dms:Text">
          <xsd:simpleType>
            <xsd:restriction base="dms:Choice">
              <xsd:enumeration value="Live"/>
              <xsd:enumeration value="In review"/>
              <xsd:enumeration value="Draft"/>
              <xsd:enumeration value="Supporting documents"/>
              <xsd:enumeration value="Non GDPR Compliant"/>
            </xsd:restriction>
          </xsd:simpleType>
        </xsd:union>
      </xsd:simpleType>
    </xsd:element>
    <xsd:element name="GDPRnonCompliancedate" ma:index="25" nillable="true" ma:displayName="GDPR non Compliance date" ma:format="DateOnly" ma:indexed="true" ma:internalName="GDPRnonCompliancedate">
      <xsd:simpleType>
        <xsd:restriction base="dms:DateTime"/>
      </xsd:simpleType>
    </xsd:element>
    <xsd:element name="Misc_x002e_" ma:index="26" nillable="true" ma:displayName="Misc. " ma:description="After the file has been tagged under Topic and Project, this column is for any further description to be added. Please avoid acronyms where possible. " ma:format="Dropdown" ma:internalName="Misc_x002e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usiness Case"/>
                    <xsd:enumeration value="-Covid-19"/>
                    <xsd:enumeration value="-Comms Plans"/>
                    <xsd:enumeration value="-Creative"/>
                    <xsd:enumeration value="-Direct Delivery"/>
                    <xsd:enumeration value="-Discrimination"/>
                    <xsd:enumeration value="-Diversity"/>
                    <xsd:enumeration value="-Evaluation"/>
                    <xsd:enumeration value="-GDPR"/>
                    <xsd:enumeration value="-Guidance"/>
                    <xsd:enumeration value="-Induction"/>
                    <xsd:enumeration value="-Minutes"/>
                    <xsd:enumeration value="-Partnerships"/>
                    <xsd:enumeration value="-Printed Pack"/>
                    <xsd:enumeration value="-Retrospective"/>
                    <xsd:enumeration value="-Analysis"/>
                    <xsd:enumeration value="-21 Day Challenge"/>
                    <xsd:enumeration value="-Bookings"/>
                    <xsd:enumeration value="-Competitor Landscape"/>
                    <xsd:enumeration value="-Advocacy"/>
                    <xsd:enumeration value="-Style Guide"/>
                    <xsd:enumeration value="-Engagement"/>
                    <xsd:enumeration value="-Impact Assessment"/>
                    <xsd:enumeration value="-Evidence"/>
                    <xsd:enumeration value="-Kick-off"/>
                    <xsd:enumeration value="-Forms"/>
                    <xsd:enumeration value="-Kids Kits Cards"/>
                    <xsd:enumeration value="-Icons"/>
                    <xsd:enumeration value="-Intern"/>
                    <xsd:enumeration value="-Introduction"/>
                    <xsd:enumeration value="-July 2020 survey"/>
                    <xsd:enumeration value="-Lunch and Learn"/>
                    <xsd:enumeration value="-Visuals and Artwork"/>
                    <xsd:enumeration value="-Pilot"/>
                    <xsd:enumeration value="-Primary School"/>
                    <xsd:enumeration value="-Project Board"/>
                    <xsd:enumeration value="-React"/>
                    <xsd:enumeration value="-Recover"/>
                    <xsd:enumeration value="-Reflect"/>
                    <xsd:enumeration value="-Reporting"/>
                    <xsd:enumeration value="-Risk Assessments"/>
                    <xsd:enumeration value="-Secondary School"/>
                    <xsd:enumeration value="-Skill Guide"/>
                    <xsd:enumeration value="-Comms"/>
                    <xsd:enumeration value="-Content"/>
                    <xsd:enumeration value="-Other"/>
                    <xsd:enumeration value="-Welsh Language"/>
                    <xsd:enumeration value="-Sticker"/>
                    <xsd:enumeration value="-Minutes"/>
                    <xsd:enumeration value="-Template"/>
                    <xsd:enumeration value="-User Workshop"/>
                    <xsd:enumeration value="-Project Management"/>
                    <xsd:enumeration value="-Baby and Child"/>
                    <xsd:enumeration value="-E-mails"/>
                    <xsd:enumeration value="-Photos"/>
                    <xsd:enumeration value="-Video"/>
                    <xsd:enumeration value="Leaflet"/>
                  </xsd:restriction>
                </xsd:simpleType>
              </xsd:element>
            </xsd:sequence>
          </xsd:extension>
        </xsd:complexContent>
      </xsd:complexType>
    </xsd:element>
    <xsd:element name="MediaServiceLocation" ma:index="27" nillable="true" ma:displayName="Location" ma:internalName="MediaServiceLocation" ma:readOnly="true">
      <xsd:simpleType>
        <xsd:restriction base="dms:Text"/>
      </xsd:simpleType>
    </xsd:element>
    <xsd:element name="MediaLengthInSeconds" ma:index="2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15167c16-a890-4d0e-8066-19c144e748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chive xmlns="7aff5d3a-ac69-412e-8e86-2dc83d63a9de">false</Archive>
    <Status xmlns="7aff5d3a-ac69-412e-8e86-2dc83d63a9de" xsi:nil="true"/>
    <Subfolder2 xmlns="7aff5d3a-ac69-412e-8e86-2dc83d63a9de" xsi:nil="true"/>
    <Area xmlns="7aff5d3a-ac69-412e-8e86-2dc83d63a9de"/>
    <HighLevelFolder xmlns="7aff5d3a-ac69-412e-8e86-2dc83d63a9de"/>
    <Misc_x002e_ xmlns="7aff5d3a-ac69-412e-8e86-2dc83d63a9de" xsi:nil="true"/>
    <GDPRnonCompliancedate xmlns="7aff5d3a-ac69-412e-8e86-2dc83d63a9de" xsi:nil="true"/>
    <SubFolder xmlns="7aff5d3a-ac69-412e-8e86-2dc83d63a9de" xsi:nil="true"/>
    <lcf76f155ced4ddcb4097134ff3c332f xmlns="7aff5d3a-ac69-412e-8e86-2dc83d63a9d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F709BA6-A0CA-4B1F-ADD0-FAAED45B82DA}"/>
</file>

<file path=customXml/itemProps2.xml><?xml version="1.0" encoding="utf-8"?>
<ds:datastoreItem xmlns:ds="http://schemas.openxmlformats.org/officeDocument/2006/customXml" ds:itemID="{6156A976-4C65-4D08-B84E-B2525D4A396F}"/>
</file>

<file path=customXml/itemProps3.xml><?xml version="1.0" encoding="utf-8"?>
<ds:datastoreItem xmlns:ds="http://schemas.openxmlformats.org/officeDocument/2006/customXml" ds:itemID="{AD57AC7F-23B8-4215-9908-27D63A3CD69B}"/>
</file>

<file path=docProps/app.xml><?xml version="1.0" encoding="utf-8"?>
<Properties xmlns="http://schemas.openxmlformats.org/officeDocument/2006/extended-properties" xmlns:vt="http://schemas.openxmlformats.org/officeDocument/2006/docPropsVTypes">
  <Template>Asthma attack learn_ppt</Template>
  <TotalTime>444</TotalTime>
  <Words>223</Words>
  <Application>Microsoft Macintosh PowerPoint</Application>
  <PresentationFormat>Widescreen</PresentationFormat>
  <Paragraphs>32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HelveticaNeueLT Pro 45 Lt</vt:lpstr>
      <vt:lpstr>HelveticaNeueLT Pro 55 Roman</vt:lpstr>
      <vt:lpstr>HelveticaNeueLT Pro 65 Md</vt:lpstr>
      <vt:lpstr>HelveticaNeueLTPro-Hv</vt:lpstr>
      <vt:lpstr>Red Cross FA V1</vt:lpstr>
      <vt:lpstr>Tagu.</vt:lpstr>
      <vt:lpstr>Sgiliau cymorth cyntaf Tagu – gweithgaredd dysgu</vt:lpstr>
      <vt:lpstr>Sgiliau Cymorth  Cyntaf Tagu  – gweithgaredd dysgu  Rhowch y rhifau ar y lluniau yn y drefn rydych chi’n credu fyddai orau i helpu rhywun sy’n tagu</vt:lpstr>
      <vt:lpstr>Sgiliau Cymorth  Cyntaf Tagu  – gweithgaredd dysgu  Nawr, gwiriwch  i weld a ydych  wedi rhoi’r camau  yn y drefn gywir</vt:lpstr>
      <vt:lpstr>Cerdyn sut i helpu rhywun sy’n tagu   Atgoffwch eich hun  o’r camau i’w cymryd  i helpu rhywun sy’n tagu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 how to help.</dc:title>
  <dc:creator>Kerry Cabbin</dc:creator>
  <cp:lastModifiedBy>Dafydd Williams</cp:lastModifiedBy>
  <cp:revision>27</cp:revision>
  <dcterms:created xsi:type="dcterms:W3CDTF">2019-10-07T09:46:31Z</dcterms:created>
  <dcterms:modified xsi:type="dcterms:W3CDTF">2023-07-28T15:43:59Z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2019-08-12T00:00:00Z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2019-08-12T00:00:00Z</vt:filetime>
  </property>
  <property fmtid="{D5CDD505-2E9C-101B-9397-08002B2CF9AE}" pid="5" name="ContentTypeId">
    <vt:lpwstr>0x0101002470018B266A524D8C6ED64754E3AA0C</vt:lpwstr>
  </property>
  <property fmtid="{D5CDD505-2E9C-101B-9397-08002B2CF9AE}" pid="6" name="_dlc_policyId">
    <vt:lpwstr/>
  </property>
  <property fmtid="{D5CDD505-2E9C-101B-9397-08002B2CF9AE}" pid="7" name="ItemRetentionFormula">
    <vt:lpwstr/>
  </property>
  <property fmtid="{D5CDD505-2E9C-101B-9397-08002B2CF9AE}" pid="8" name="MediaServiceImageTags">
    <vt:lpwstr/>
  </property>
  <property fmtid="{D5CDD505-2E9C-101B-9397-08002B2CF9AE}" pid="9" name="b5bd0e747d9243cdba6014139b7d7e8a">
    <vt:lpwstr/>
  </property>
  <property fmtid="{D5CDD505-2E9C-101B-9397-08002B2CF9AE}" pid="10" name="BRC_x002d_Classification">
    <vt:lpwstr/>
  </property>
  <property fmtid="{D5CDD505-2E9C-101B-9397-08002B2CF9AE}" pid="11" name="TaxCatchAll">
    <vt:lpwstr/>
  </property>
  <property fmtid="{D5CDD505-2E9C-101B-9397-08002B2CF9AE}" pid="12" name="BRC-Classification">
    <vt:lpwstr/>
  </property>
</Properties>
</file>