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sldIdLst>
    <p:sldId id="297" r:id="rId2"/>
    <p:sldId id="299" r:id="rId3"/>
    <p:sldId id="327" r:id="rId4"/>
    <p:sldId id="328" r:id="rId5"/>
    <p:sldId id="329" r:id="rId6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7"/>
    <p:restoredTop sz="94694"/>
  </p:normalViewPr>
  <p:slideViewPr>
    <p:cSldViewPr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 Davies" userId="06a03e2e24420ad6" providerId="LiveId" clId="{05D00402-7F16-49DF-B64F-52424FF67E84}"/>
    <pc:docChg chg="modSld">
      <pc:chgData name="Ioan Davies" userId="06a03e2e24420ad6" providerId="LiveId" clId="{05D00402-7F16-49DF-B64F-52424FF67E84}" dt="2023-06-30T13:48:49.500" v="0" actId="20577"/>
      <pc:docMkLst>
        <pc:docMk/>
      </pc:docMkLst>
      <pc:sldChg chg="modSp mod">
        <pc:chgData name="Ioan Davies" userId="06a03e2e24420ad6" providerId="LiveId" clId="{05D00402-7F16-49DF-B64F-52424FF67E84}" dt="2023-06-30T13:48:49.500" v="0" actId="20577"/>
        <pc:sldMkLst>
          <pc:docMk/>
          <pc:sldMk cId="3776702995" sldId="328"/>
        </pc:sldMkLst>
        <pc:spChg chg="mod">
          <ac:chgData name="Ioan Davies" userId="06a03e2e24420ad6" providerId="LiveId" clId="{05D00402-7F16-49DF-B64F-52424FF67E84}" dt="2023-06-30T13:48:49.500" v="0" actId="20577"/>
          <ac:spMkLst>
            <pc:docMk/>
            <pc:sldMk cId="3776702995" sldId="328"/>
            <ac:spMk id="4" creationId="{7DBD7C93-37A5-42FF-9E29-64ACE1E575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42459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05264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83">
            <a:extLst>
              <a:ext uri="{FF2B5EF4-FFF2-40B4-BE49-F238E27FC236}">
                <a16:creationId xmlns:a16="http://schemas.microsoft.com/office/drawing/2014/main" id="{DBC48CC0-18AA-7052-8268-8907FB507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82">
            <a:extLst>
              <a:ext uri="{FF2B5EF4-FFF2-40B4-BE49-F238E27FC236}">
                <a16:creationId xmlns:a16="http://schemas.microsoft.com/office/drawing/2014/main" id="{85470881-2DA8-6101-2C74-6E2775E56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8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6E4649B1-FA73-30EA-25B2-6F5AD4B30A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7345A33E-49E0-FDC2-CC62-CCD7A02C47CC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4502987C-D679-1A4C-B326-195CFA2054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83">
            <a:extLst>
              <a:ext uri="{FF2B5EF4-FFF2-40B4-BE49-F238E27FC236}">
                <a16:creationId xmlns:a16="http://schemas.microsoft.com/office/drawing/2014/main" id="{0DA6C415-28F3-0733-0628-2DED39FA4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3" name="object 53">
            <a:extLst>
              <a:ext uri="{FF2B5EF4-FFF2-40B4-BE49-F238E27FC236}">
                <a16:creationId xmlns:a16="http://schemas.microsoft.com/office/drawing/2014/main" id="{D37110DF-E0E2-9B46-F498-4953C8D74377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4" name="Graphic 12">
            <a:extLst>
              <a:ext uri="{FF2B5EF4-FFF2-40B4-BE49-F238E27FC236}">
                <a16:creationId xmlns:a16="http://schemas.microsoft.com/office/drawing/2014/main" id="{02EBC6BA-9C82-8979-2D09-1BF9A198BF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D9365C91-8DB8-980D-6810-82F11A996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0"/>
            <a:ext cx="792088" cy="5005558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99DA8FA8-8F73-D39D-4D40-59FE11312A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E47ECF4C-8BEC-CEB8-D729-A207C90F1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F1A81D18-B29E-D585-4252-016A656589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sp>
        <p:nvSpPr>
          <p:cNvPr id="6" name="object 53">
            <a:extLst>
              <a:ext uri="{FF2B5EF4-FFF2-40B4-BE49-F238E27FC236}">
                <a16:creationId xmlns:a16="http://schemas.microsoft.com/office/drawing/2014/main" id="{62A5B230-4D73-2B6D-300A-CF858767C14A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27C77F92-8CC1-8A07-C9D6-AE1DB9D9D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DF4E2F0D-A6E3-3144-1671-D4CA30260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image" Target="../media/image12.svg"/><Relationship Id="rId5" Type="http://schemas.openxmlformats.org/officeDocument/2006/relationships/image" Target="../media/image19.jpe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8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18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13.png"/><Relationship Id="rId5" Type="http://schemas.openxmlformats.org/officeDocument/2006/relationships/image" Target="../media/image20.jpeg"/><Relationship Id="rId10" Type="http://schemas.openxmlformats.org/officeDocument/2006/relationships/image" Target="../media/image12.svg"/><Relationship Id="rId4" Type="http://schemas.openxmlformats.org/officeDocument/2006/relationships/image" Target="../media/image17.jpe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Torri asgwrn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cy-GB" sz="2000"/>
              <a:t>Sut i helpu rhywun sydd wedi torri asgwrn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 dirty="0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cy-GB" dirty="0">
                <a:solidFill>
                  <a:srgbClr val="FF0000"/>
                </a:solidFill>
              </a:rPr>
              <a:t>Rhowch y lluniau ar y sleid nesaf mewn trefn </a:t>
            </a:r>
            <a:br>
              <a:rPr lang="cy-GB" dirty="0">
                <a:solidFill>
                  <a:srgbClr val="FF0000"/>
                </a:solidFill>
              </a:rPr>
            </a:br>
            <a:r>
              <a:rPr lang="cy-GB" dirty="0">
                <a:solidFill>
                  <a:srgbClr val="FF0000"/>
                </a:solidFill>
              </a:rPr>
              <a:t>er mwyn helpu rhywun sydd wedi torri asgwrn.</a:t>
            </a:r>
          </a:p>
          <a:p>
            <a:pPr algn="ctr"/>
            <a:endParaRPr lang="en-GB" dirty="0"/>
          </a:p>
          <a:p>
            <a:pPr lvl="1" algn="ctr"/>
            <a:r>
              <a:rPr lang="cy-GB" dirty="0"/>
              <a:t>Allwch chi ddangos y drefn gywir o ran beth i’w </a:t>
            </a:r>
            <a:br>
              <a:rPr lang="cy-GB" dirty="0"/>
            </a:br>
            <a:r>
              <a:rPr lang="cy-GB" dirty="0"/>
              <a:t>wneud pan fydd angen cymorth cyntaf ar rywun? </a:t>
            </a:r>
          </a:p>
          <a:p>
            <a:pPr lvl="1" algn="ctr"/>
            <a:endParaRPr lang="en-GB" dirty="0"/>
          </a:p>
          <a:p>
            <a:pPr lvl="1" algn="ctr"/>
            <a:r>
              <a:rPr lang="cy-GB" dirty="0"/>
              <a:t>Gallwch edrych ar y cerdyn ‘sut i helpu </a:t>
            </a:r>
            <a:br>
              <a:rPr lang="cy-GB" dirty="0"/>
            </a:br>
            <a:r>
              <a:rPr lang="cy-GB" dirty="0"/>
              <a:t>rhywun sydd wedi torri asgwrn’ i’ch helpu.</a:t>
            </a:r>
          </a:p>
          <a:p>
            <a:pPr lvl="1"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Torri asgwrn </a:t>
            </a:r>
            <a:r>
              <a:rPr lang="cy-GB" i="1" dirty="0"/>
              <a:t>–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390736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2327450" cy="514431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Torri asgwrn </a:t>
            </a:r>
            <a:br>
              <a:rPr lang="cy-GB" dirty="0"/>
            </a:br>
            <a:r>
              <a:rPr lang="cy-GB" i="1" dirty="0"/>
              <a:t>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Rhowch y rhifau ar y lluniau yn y drefn rydych chi’n credu fyddai orau i helpu rhywun sydd wedi torri asgwrn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Torri asgwrn </a:t>
            </a:r>
            <a:br>
              <a:rPr lang="cy-GB" dirty="0"/>
            </a:br>
            <a:r>
              <a:rPr lang="cy-GB" i="1" dirty="0"/>
              <a:t>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Nawr, gwiriwch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i weld a ydych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wedi rhoi’r camau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91343" y="2100939"/>
            <a:ext cx="24479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y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2000" dirty="0">
                <a:solidFill>
                  <a:srgbClr val="EF2A24"/>
                </a:solidFill>
                <a:latin typeface="HelveticaNeueLTPro-Hv"/>
              </a:rPr>
              <a:t>Sut i helpu rhywun sydd wedi torri </a:t>
            </a:r>
            <a:br>
              <a:rPr lang="cy-GB" sz="2000" dirty="0">
                <a:solidFill>
                  <a:srgbClr val="EF2A24"/>
                </a:solidFill>
                <a:latin typeface="HelveticaNeueLTPro-Hv"/>
              </a:rPr>
            </a:br>
            <a:r>
              <a:rPr lang="cy-GB" sz="2000" dirty="0">
                <a:solidFill>
                  <a:srgbClr val="EF2A24"/>
                </a:solidFill>
                <a:latin typeface="HelveticaNeueLTPro-Hv"/>
              </a:rPr>
              <a:t>asgwrn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Ceisiwch gynnal yr anaf a'i gadw'n llonydd. Gallwch ddefnyddio clustog, dillad neu eich llaw.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Ewch i ddweud wrth oedolyn.</a:t>
            </a: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 dirty="0"/>
              <a:t>Cerdyn sut i helpu rhywun sydd wedi </a:t>
            </a:r>
            <a:br>
              <a:rPr lang="cy-GB" sz="3600" dirty="0"/>
            </a:br>
            <a:r>
              <a:rPr lang="cy-GB" sz="3600" dirty="0"/>
              <a:t>torri asgwrn</a:t>
            </a:r>
            <a:br>
              <a:rPr lang="cy-GB" sz="3600" dirty="0"/>
            </a:br>
            <a:br>
              <a:rPr lang="cy-GB" sz="3600" dirty="0"/>
            </a:br>
            <a:br>
              <a:rPr lang="cy-GB" sz="3600" dirty="0"/>
            </a:br>
            <a:r>
              <a:rPr lang="cy-GB" sz="3600" dirty="0"/>
              <a:t>Atgoffwch eich hun </a:t>
            </a:r>
            <a:br>
              <a:rPr lang="cy-GB" sz="3600" dirty="0"/>
            </a:br>
            <a:r>
              <a:rPr lang="cy-GB" sz="3600" dirty="0"/>
              <a:t>o’r camau i’w cymryd </a:t>
            </a:r>
            <a:br>
              <a:rPr lang="cy-GB" sz="3600" dirty="0"/>
            </a:br>
            <a:r>
              <a:rPr lang="cy-GB" sz="3600" dirty="0"/>
              <a:t>i helpu rhywun sydd wedi torri asgwrn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325D5-A9D8-49CF-BD3A-02805913C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805" y="581661"/>
            <a:ext cx="4028933" cy="5694678"/>
          </a:xfrm>
          <a:prstGeom prst="rect">
            <a:avLst/>
          </a:prstGeom>
          <a:effectLst>
            <a:outerShdw blurRad="179022" sx="101000" sy="101000" algn="ctr" rotWithShape="0">
              <a:prstClr val="black">
                <a:alpha val="1988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B536F5-6EAE-4D7E-9B14-B11D6DABBF38}"/>
</file>

<file path=customXml/itemProps2.xml><?xml version="1.0" encoding="utf-8"?>
<ds:datastoreItem xmlns:ds="http://schemas.openxmlformats.org/officeDocument/2006/customXml" ds:itemID="{22F911A4-9554-43CC-8C58-643FD3E51D63}"/>
</file>

<file path=customXml/itemProps3.xml><?xml version="1.0" encoding="utf-8"?>
<ds:datastoreItem xmlns:ds="http://schemas.openxmlformats.org/officeDocument/2006/customXml" ds:itemID="{C4293DEA-2E91-4891-9B75-FDD8FDACF255}"/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318</TotalTime>
  <Words>230</Words>
  <Application>Microsoft Macintosh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HelveticaNeueLT Pro 45 Lt</vt:lpstr>
      <vt:lpstr>HelveticaNeueLT Pro 55 Roman</vt:lpstr>
      <vt:lpstr>HelveticaNeueLT Pro 65 Md</vt:lpstr>
      <vt:lpstr>HelveticaNeueLTPro-Hv</vt:lpstr>
      <vt:lpstr>Red Cross FA V1</vt:lpstr>
      <vt:lpstr>Torri asgwrn.</vt:lpstr>
      <vt:lpstr>Sgiliau Cymorth Cyntaf Torri asgwrn – gweithgaredd dysgu</vt:lpstr>
      <vt:lpstr>Sgiliau Cymorth Cyntaf Torri asgwrn  – gweithgaredd dysgu  Rhowch y rhifau ar y lluniau yn y drefn rydych chi’n credu fyddai orau i helpu rhywun sydd wedi torri asgwrn</vt:lpstr>
      <vt:lpstr>Sgiliau Cymorth Cyntaf Torri asgwrn  – gweithgaredd dysgu  Nawr, gwiriwch  i weld a ydych  wedi rhoi’r camau  yn y drefn gywir</vt:lpstr>
      <vt:lpstr>Cerdyn sut i helpu rhywun sydd wedi  torri asgwrn   Atgoffwch eich hun  o’r camau i’w cymryd  i helpu rhywun sydd wedi torri asgwrn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Dafydd Williams</cp:lastModifiedBy>
  <cp:revision>25</cp:revision>
  <dcterms:created xsi:type="dcterms:W3CDTF">2019-10-07T09:46:31Z</dcterms:created>
  <dcterms:modified xsi:type="dcterms:W3CDTF">2023-07-28T15:47:03Z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b5bd0e747d9243cdba6014139b7d7e8a">
    <vt:lpwstr/>
  </property>
  <property fmtid="{D5CDD505-2E9C-101B-9397-08002B2CF9AE}" pid="10" name="BRC_x002d_Classification">
    <vt:lpwstr/>
  </property>
  <property fmtid="{D5CDD505-2E9C-101B-9397-08002B2CF9AE}" pid="11" name="TaxCatchAll">
    <vt:lpwstr/>
  </property>
  <property fmtid="{D5CDD505-2E9C-101B-9397-08002B2CF9AE}" pid="12" name="BRC-Classification">
    <vt:lpwstr/>
  </property>
</Properties>
</file>