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92" r:id="rId5"/>
    <p:sldId id="299" r:id="rId6"/>
    <p:sldId id="306" r:id="rId7"/>
    <p:sldId id="281" r:id="rId8"/>
    <p:sldId id="300" r:id="rId9"/>
    <p:sldId id="301" r:id="rId10"/>
    <p:sldId id="304" r:id="rId11"/>
    <p:sldId id="305" r:id="rId12"/>
    <p:sldId id="30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57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CA9C3-8D9A-4090-B1DD-0FF7A10C15AE}" type="datetimeFigureOut">
              <a:rPr lang="en-GB" smtClean="0"/>
              <a:t>09/11/2023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A38C28-89F8-458E-86AF-CF070937C2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326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08070E-2810-4E5C-83CC-655FBDA0136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6745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sz="9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 cymorth cyntaf a roddir i rywun sy’n sâl neu wedi’i anafu ac sydd angen help/cymorth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08070E-2810-4E5C-83CC-655FBDA0136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7510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08070E-2810-4E5C-83CC-655FBDA0136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2466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08070E-2810-4E5C-83CC-655FBDA0136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7162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08070E-2810-4E5C-83CC-655FBDA0136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18691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08070E-2810-4E5C-83CC-655FBDA0136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91142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08070E-2810-4E5C-83CC-655FBDA0136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3261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08070E-2810-4E5C-83CC-655FBDA0136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4398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0" y="0"/>
            <a:ext cx="11470639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br>
              <a:rPr lang="en-US" dirty="0"/>
            </a:br>
            <a:endParaRPr dirty="0"/>
          </a:p>
        </p:txBody>
      </p: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3128ABD-754C-75B0-2465-10B0E2867C55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phic 82">
            <a:extLst>
              <a:ext uri="{FF2B5EF4-FFF2-40B4-BE49-F238E27FC236}">
                <a16:creationId xmlns:a16="http://schemas.microsoft.com/office/drawing/2014/main" id="{16D20E8C-D761-E6FB-6978-6CB227C294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99912" y="0"/>
            <a:ext cx="792088" cy="5005556"/>
          </a:xfrm>
          <a:prstGeom prst="rect">
            <a:avLst/>
          </a:prstGeom>
        </p:spPr>
      </p:pic>
      <p:pic>
        <p:nvPicPr>
          <p:cNvPr id="6" name="Graphic 83">
            <a:extLst>
              <a:ext uri="{FF2B5EF4-FFF2-40B4-BE49-F238E27FC236}">
                <a16:creationId xmlns:a16="http://schemas.microsoft.com/office/drawing/2014/main" id="{767B5C94-03AF-AB71-E2A0-406FE042EF1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  <p:sp>
        <p:nvSpPr>
          <p:cNvPr id="7" name="object 53">
            <a:extLst>
              <a:ext uri="{FF2B5EF4-FFF2-40B4-BE49-F238E27FC236}">
                <a16:creationId xmlns:a16="http://schemas.microsoft.com/office/drawing/2014/main" id="{9AD5A0B2-3BB5-6C84-14DF-687176B76A02}"/>
              </a:ext>
            </a:extLst>
          </p:cNvPr>
          <p:cNvSpPr txBox="1"/>
          <p:nvPr userDrawn="1"/>
        </p:nvSpPr>
        <p:spPr>
          <a:xfrm>
            <a:off x="1066800" y="6021288"/>
            <a:ext cx="4381128" cy="50687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2019.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Pob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llun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oni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nodir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wahanol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.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adnodd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hwn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deunyddiau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addysgol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eraill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am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ddim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gael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www.redcross.org.uk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/education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Cymdeithas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elusen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wedi’i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chofrestru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Nghymru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Lloegr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(220949)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Alban (SCO37738).</a:t>
            </a:r>
            <a:endParaRPr lang="en-GB"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8" name="Graphic 12">
            <a:extLst>
              <a:ext uri="{FF2B5EF4-FFF2-40B4-BE49-F238E27FC236}">
                <a16:creationId xmlns:a16="http://schemas.microsoft.com/office/drawing/2014/main" id="{4853F78D-D6B5-1BDC-7850-C54D7A76FC0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55" y="5999842"/>
            <a:ext cx="506169" cy="710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502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 numCol="2" spcCol="288000"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487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 numCol="3" spcCol="288000"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031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799"/>
            <a:ext cx="7545387" cy="4267201"/>
          </a:xfrm>
        </p:spPr>
        <p:txBody>
          <a:bodyPr numCol="2" spcCol="288000">
            <a:noAutofit/>
          </a:bodyPr>
          <a:lstStyle>
            <a:lvl1pPr marL="449263" indent="-449263">
              <a:lnSpc>
                <a:spcPts val="2800"/>
              </a:lnSpc>
              <a:buFontTx/>
              <a:buBlip>
                <a:blip r:embed="rId2"/>
              </a:buBlip>
              <a:defRPr sz="2600">
                <a:latin typeface="+mj-lt"/>
              </a:defRPr>
            </a:lvl1pPr>
            <a:lvl2pPr marL="449263" indent="-449263">
              <a:lnSpc>
                <a:spcPts val="2800"/>
              </a:lnSpc>
              <a:buFontTx/>
              <a:buBlip>
                <a:blip r:embed="rId2"/>
              </a:buBlip>
              <a:defRPr sz="2600"/>
            </a:lvl2pPr>
            <a:lvl3pPr marL="449263" indent="-449263">
              <a:lnSpc>
                <a:spcPts val="2200"/>
              </a:lnSpc>
              <a:buFontTx/>
              <a:buBlip>
                <a:blip r:embed="rId2"/>
              </a:buBlip>
              <a:defRPr sz="1800" b="1">
                <a:latin typeface="HelveticaNeueLT Pro 65 Md" panose="020B0804020202020204" pitchFamily="34" charset="0"/>
              </a:defRPr>
            </a:lvl3pPr>
            <a:lvl4pPr marL="449263" indent="-449263">
              <a:lnSpc>
                <a:spcPts val="2200"/>
              </a:lnSpc>
              <a:buFontTx/>
              <a:buBlip>
                <a:blip r:embed="rId2"/>
              </a:buBlip>
              <a:defRPr sz="1800"/>
            </a:lvl4pPr>
            <a:lvl5pPr marL="449263" indent="-449263">
              <a:lnSpc>
                <a:spcPts val="1800"/>
              </a:lnSpc>
              <a:buFontTx/>
              <a:buBlip>
                <a:blip r:embed="rId2"/>
              </a:buBlip>
              <a:defRPr sz="1400">
                <a:latin typeface="+mj-lt"/>
              </a:defRPr>
            </a:lvl5pPr>
            <a:lvl6pPr marL="449263" indent="-449263">
              <a:lnSpc>
                <a:spcPts val="1800"/>
              </a:lnSpc>
              <a:buFontTx/>
              <a:buBlip>
                <a:blip r:embed="rId2"/>
              </a:buBlip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194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87206E47-11C3-4F5E-A8CD-1AA2590C169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256617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60A421C5-7388-47E2-9567-86FD03EBADA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92309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F8F10E54-5F13-4F43-8409-F9BB60B0DE2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128000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7A38649F-9E1D-480C-9A3A-60FFB0F11FA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56617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Picture Placeholder 5">
            <a:extLst>
              <a:ext uri="{FF2B5EF4-FFF2-40B4-BE49-F238E27FC236}">
                <a16:creationId xmlns:a16="http://schemas.microsoft.com/office/drawing/2014/main" id="{40B9A4C1-F987-43F2-86E8-1D10E8EBC9E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192309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8" name="Picture Placeholder 5">
            <a:extLst>
              <a:ext uri="{FF2B5EF4-FFF2-40B4-BE49-F238E27FC236}">
                <a16:creationId xmlns:a16="http://schemas.microsoft.com/office/drawing/2014/main" id="{D67D4B6A-6E32-445D-8D04-460F35CBFE8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128000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938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1581053"/>
            <a:ext cx="3676650" cy="2404919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3672417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1" name="Picture Placeholder 5">
            <a:extLst>
              <a:ext uri="{FF2B5EF4-FFF2-40B4-BE49-F238E27FC236}">
                <a16:creationId xmlns:a16="http://schemas.microsoft.com/office/drawing/2014/main" id="{40D8A5CD-17B2-4EED-9EC4-BE701E8C5BE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192838" y="1581053"/>
            <a:ext cx="3676650" cy="2404919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2" name="Text Placeholder 11">
            <a:extLst>
              <a:ext uri="{FF2B5EF4-FFF2-40B4-BE49-F238E27FC236}">
                <a16:creationId xmlns:a16="http://schemas.microsoft.com/office/drawing/2014/main" id="{B979E375-A75B-42F5-B0F6-760979F90B6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192838" y="4140611"/>
            <a:ext cx="3672417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731293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DB4CC69B-248B-436A-9F07-D111D01F627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480213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427E440E-6154-4EED-B2DF-AF3FF03F165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480213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4343CCF1-8E5B-480B-AF42-E257B35651C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901944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178E0343-2AB4-432F-A01F-5A070D3BDB2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901944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8019078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DB4CC69B-248B-436A-9F07-D111D01F627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480213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427E440E-6154-4EED-B2DF-AF3FF03F165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480213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4343CCF1-8E5B-480B-AF42-E257B35651C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901944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178E0343-2AB4-432F-A01F-5A070D3BDB2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901944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4F6CDB5-BC0A-4E4C-A80D-92F3DF182B3D}"/>
              </a:ext>
            </a:extLst>
          </p:cNvPr>
          <p:cNvCxnSpPr/>
          <p:nvPr userDrawn="1"/>
        </p:nvCxnSpPr>
        <p:spPr>
          <a:xfrm>
            <a:off x="2320925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B290FFE-CED4-4D82-A880-9D0CE9D0EA5B}"/>
              </a:ext>
            </a:extLst>
          </p:cNvPr>
          <p:cNvCxnSpPr/>
          <p:nvPr userDrawn="1"/>
        </p:nvCxnSpPr>
        <p:spPr>
          <a:xfrm>
            <a:off x="4901944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00F567-DBA3-4E2D-9154-4A0BF260FCB3}"/>
              </a:ext>
            </a:extLst>
          </p:cNvPr>
          <p:cNvCxnSpPr/>
          <p:nvPr userDrawn="1"/>
        </p:nvCxnSpPr>
        <p:spPr>
          <a:xfrm>
            <a:off x="7480213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782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524001"/>
            <a:ext cx="7545387" cy="4572000"/>
          </a:xfrm>
        </p:spPr>
        <p:txBody>
          <a:bodyPr anchor="ctr">
            <a:noAutofit/>
          </a:bodyPr>
          <a:lstStyle>
            <a:lvl1pPr algn="ctr">
              <a:lnSpc>
                <a:spcPts val="6800"/>
              </a:lnSpc>
              <a:defRPr sz="5400">
                <a:latin typeface="+mj-lt"/>
              </a:defRPr>
            </a:lvl1pPr>
            <a:lvl2pPr marL="0" indent="0" algn="ctr">
              <a:lnSpc>
                <a:spcPts val="6800"/>
              </a:lnSpc>
              <a:defRPr sz="5400"/>
            </a:lvl2pPr>
            <a:lvl3pPr marL="0" indent="0" algn="ctr">
              <a:lnSpc>
                <a:spcPts val="2800"/>
              </a:lnSpc>
              <a:defRPr sz="2400" b="1">
                <a:latin typeface="HelveticaNeueLT Pro 65 Md" panose="020B0804020202020204" pitchFamily="34" charset="0"/>
              </a:defRPr>
            </a:lvl3pPr>
            <a:lvl4pPr marL="0" indent="0" algn="ctr">
              <a:lnSpc>
                <a:spcPts val="2800"/>
              </a:lnSpc>
              <a:defRPr sz="2400"/>
            </a:lvl4pPr>
            <a:lvl5pPr marL="0" indent="0" algn="ctr">
              <a:lnSpc>
                <a:spcPts val="2400"/>
              </a:lnSpc>
              <a:defRPr sz="1800">
                <a:latin typeface="+mj-lt"/>
              </a:defRPr>
            </a:lvl5pPr>
            <a:lvl6pPr marL="0" indent="0" algn="ctr">
              <a:lnSpc>
                <a:spcPts val="2400"/>
              </a:lnSpc>
              <a:defRPr sz="18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3098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73728DA0-6434-4449-8395-40DCFB6ECAE9}"/>
              </a:ext>
            </a:extLst>
          </p:cNvPr>
          <p:cNvSpPr/>
          <p:nvPr userDrawn="1"/>
        </p:nvSpPr>
        <p:spPr>
          <a:xfrm>
            <a:off x="0" y="5868219"/>
            <a:ext cx="12192000" cy="990124"/>
          </a:xfrm>
          <a:custGeom>
            <a:avLst/>
            <a:gdLst/>
            <a:ahLst/>
            <a:cxnLst/>
            <a:rect l="l" t="t" r="r" b="b"/>
            <a:pathLst>
              <a:path w="16256000" h="1320165">
                <a:moveTo>
                  <a:pt x="0" y="1319707"/>
                </a:moveTo>
                <a:lnTo>
                  <a:pt x="16256000" y="1319707"/>
                </a:lnTo>
                <a:lnTo>
                  <a:pt x="16256000" y="0"/>
                </a:lnTo>
                <a:lnTo>
                  <a:pt x="0" y="0"/>
                </a:lnTo>
                <a:lnTo>
                  <a:pt x="0" y="1319707"/>
                </a:lnTo>
                <a:close/>
              </a:path>
            </a:pathLst>
          </a:custGeom>
          <a:solidFill>
            <a:srgbClr val="E4D7AA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46581DE0-12BA-42B4-B32E-0C2D90035AA7}"/>
              </a:ext>
            </a:extLst>
          </p:cNvPr>
          <p:cNvSpPr txBox="1"/>
          <p:nvPr userDrawn="1"/>
        </p:nvSpPr>
        <p:spPr>
          <a:xfrm>
            <a:off x="352425" y="5868220"/>
            <a:ext cx="3705223" cy="989780"/>
          </a:xfrm>
          <a:prstGeom prst="rect">
            <a:avLst/>
          </a:prstGeom>
        </p:spPr>
        <p:txBody>
          <a:bodyPr vert="horz" wrap="square" lIns="0" tIns="9525" rIns="0" bIns="0" rtlCol="0" anchor="ctr">
            <a:noAutofit/>
          </a:bodyPr>
          <a:lstStyle/>
          <a:p>
            <a:pPr marL="0">
              <a:spcBef>
                <a:spcPts val="0"/>
              </a:spcBef>
            </a:pPr>
            <a:r>
              <a:rPr sz="3300" b="1" spc="0" baseline="0" dirty="0">
                <a:latin typeface="+mj-lt"/>
                <a:cs typeface="Arial"/>
              </a:rPr>
              <a:t>Teacher</a:t>
            </a:r>
            <a:r>
              <a:rPr sz="3300" b="1" spc="0" baseline="0" dirty="0">
                <a:solidFill>
                  <a:srgbClr val="EE2A24"/>
                </a:solidFill>
                <a:latin typeface="+mj-lt"/>
                <a:cs typeface="Arial"/>
              </a:rPr>
              <a:t>.</a:t>
            </a:r>
            <a:endParaRPr sz="3300" spc="0" baseline="0" dirty="0">
              <a:latin typeface="+mj-lt"/>
              <a:cs typeface="Arial"/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524001"/>
            <a:ext cx="7545387" cy="4344218"/>
          </a:xfrm>
        </p:spPr>
        <p:txBody>
          <a:bodyPr anchor="ctr">
            <a:noAutofit/>
          </a:bodyPr>
          <a:lstStyle>
            <a:lvl1pPr algn="ctr">
              <a:lnSpc>
                <a:spcPts val="6800"/>
              </a:lnSpc>
              <a:defRPr sz="5400">
                <a:latin typeface="+mj-lt"/>
              </a:defRPr>
            </a:lvl1pPr>
            <a:lvl2pPr marL="0" indent="0" algn="ctr">
              <a:lnSpc>
                <a:spcPts val="6800"/>
              </a:lnSpc>
              <a:defRPr sz="5400"/>
            </a:lvl2pPr>
            <a:lvl3pPr marL="0" indent="0" algn="ctr">
              <a:lnSpc>
                <a:spcPts val="2800"/>
              </a:lnSpc>
              <a:defRPr sz="2400" b="1">
                <a:latin typeface="HelveticaNeueLT Pro 65 Md" panose="020B0804020202020204" pitchFamily="34" charset="0"/>
              </a:defRPr>
            </a:lvl3pPr>
            <a:lvl4pPr marL="0" indent="0" algn="ctr">
              <a:lnSpc>
                <a:spcPts val="2800"/>
              </a:lnSpc>
              <a:defRPr sz="2400"/>
            </a:lvl4pPr>
            <a:lvl5pPr marL="0" indent="0" algn="ctr">
              <a:lnSpc>
                <a:spcPts val="2400"/>
              </a:lnSpc>
              <a:defRPr sz="1800">
                <a:latin typeface="+mj-lt"/>
              </a:defRPr>
            </a:lvl5pPr>
            <a:lvl6pPr marL="0" indent="0" algn="ctr">
              <a:lnSpc>
                <a:spcPts val="2400"/>
              </a:lnSpc>
              <a:defRPr sz="18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4" name="Graphic 83">
            <a:extLst>
              <a:ext uri="{FF2B5EF4-FFF2-40B4-BE49-F238E27FC236}">
                <a16:creationId xmlns:a16="http://schemas.microsoft.com/office/drawing/2014/main" id="{83480DE6-5B71-D77E-4644-2277F5AACC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2320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73728DA0-6434-4449-8395-40DCFB6ECAE9}"/>
              </a:ext>
            </a:extLst>
          </p:cNvPr>
          <p:cNvSpPr/>
          <p:nvPr userDrawn="1"/>
        </p:nvSpPr>
        <p:spPr>
          <a:xfrm>
            <a:off x="0" y="5868219"/>
            <a:ext cx="12192000" cy="990124"/>
          </a:xfrm>
          <a:custGeom>
            <a:avLst/>
            <a:gdLst/>
            <a:ahLst/>
            <a:cxnLst/>
            <a:rect l="l" t="t" r="r" b="b"/>
            <a:pathLst>
              <a:path w="16256000" h="1320165">
                <a:moveTo>
                  <a:pt x="0" y="1319707"/>
                </a:moveTo>
                <a:lnTo>
                  <a:pt x="16256000" y="1319707"/>
                </a:lnTo>
                <a:lnTo>
                  <a:pt x="16256000" y="0"/>
                </a:lnTo>
                <a:lnTo>
                  <a:pt x="0" y="0"/>
                </a:lnTo>
                <a:lnTo>
                  <a:pt x="0" y="1319707"/>
                </a:lnTo>
                <a:close/>
              </a:path>
            </a:pathLst>
          </a:custGeom>
          <a:solidFill>
            <a:srgbClr val="E4D7AA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46581DE0-12BA-42B4-B32E-0C2D90035AA7}"/>
              </a:ext>
            </a:extLst>
          </p:cNvPr>
          <p:cNvSpPr txBox="1"/>
          <p:nvPr userDrawn="1"/>
        </p:nvSpPr>
        <p:spPr>
          <a:xfrm>
            <a:off x="352425" y="5868220"/>
            <a:ext cx="3705223" cy="989780"/>
          </a:xfrm>
          <a:prstGeom prst="rect">
            <a:avLst/>
          </a:prstGeom>
        </p:spPr>
        <p:txBody>
          <a:bodyPr vert="horz" wrap="square" lIns="0" tIns="9525" rIns="0" bIns="0" rtlCol="0" anchor="ctr">
            <a:noAutofit/>
          </a:bodyPr>
          <a:lstStyle/>
          <a:p>
            <a:pPr marL="0">
              <a:spcBef>
                <a:spcPts val="0"/>
              </a:spcBef>
            </a:pPr>
            <a:r>
              <a:rPr lang="en-GB" sz="3300" b="1" spc="0" baseline="0" dirty="0">
                <a:latin typeface="+mj-lt"/>
                <a:cs typeface="Arial"/>
              </a:rPr>
              <a:t>Educator</a:t>
            </a:r>
            <a:r>
              <a:rPr sz="3300" b="1" spc="0" baseline="0" dirty="0">
                <a:solidFill>
                  <a:srgbClr val="EE2A24"/>
                </a:solidFill>
                <a:latin typeface="+mj-lt"/>
                <a:cs typeface="Arial"/>
              </a:rPr>
              <a:t>.</a:t>
            </a:r>
            <a:endParaRPr sz="3300" spc="0" baseline="0" dirty="0">
              <a:latin typeface="+mj-lt"/>
              <a:cs typeface="Arial"/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524001"/>
            <a:ext cx="7545387" cy="4344218"/>
          </a:xfrm>
        </p:spPr>
        <p:txBody>
          <a:bodyPr anchor="ctr">
            <a:noAutofit/>
          </a:bodyPr>
          <a:lstStyle>
            <a:lvl1pPr algn="ctr">
              <a:lnSpc>
                <a:spcPts val="6800"/>
              </a:lnSpc>
              <a:defRPr sz="5400">
                <a:latin typeface="+mj-lt"/>
              </a:defRPr>
            </a:lvl1pPr>
            <a:lvl2pPr marL="0" indent="0" algn="ctr">
              <a:lnSpc>
                <a:spcPts val="6800"/>
              </a:lnSpc>
              <a:defRPr sz="5400"/>
            </a:lvl2pPr>
            <a:lvl3pPr marL="0" indent="0" algn="ctr">
              <a:lnSpc>
                <a:spcPts val="2800"/>
              </a:lnSpc>
              <a:defRPr sz="2400" b="1">
                <a:latin typeface="HelveticaNeueLT Pro 65 Md" panose="020B0804020202020204" pitchFamily="34" charset="0"/>
              </a:defRPr>
            </a:lvl3pPr>
            <a:lvl4pPr marL="0" indent="0" algn="ctr">
              <a:lnSpc>
                <a:spcPts val="2800"/>
              </a:lnSpc>
              <a:defRPr sz="2400"/>
            </a:lvl4pPr>
            <a:lvl5pPr marL="0" indent="0" algn="ctr">
              <a:lnSpc>
                <a:spcPts val="2400"/>
              </a:lnSpc>
              <a:defRPr sz="1800">
                <a:latin typeface="+mj-lt"/>
              </a:defRPr>
            </a:lvl5pPr>
            <a:lvl6pPr marL="0" indent="0" algn="ctr">
              <a:lnSpc>
                <a:spcPts val="2400"/>
              </a:lnSpc>
              <a:defRPr sz="18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4" name="Graphic 83">
            <a:extLst>
              <a:ext uri="{FF2B5EF4-FFF2-40B4-BE49-F238E27FC236}">
                <a16:creationId xmlns:a16="http://schemas.microsoft.com/office/drawing/2014/main" id="{59F6578A-B941-4133-28EB-FA668FDC47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149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0" y="0"/>
            <a:ext cx="11511279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Thank you.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140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2D1C915-0CB4-6ABE-FB4F-277468F124B6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phic 82">
            <a:extLst>
              <a:ext uri="{FF2B5EF4-FFF2-40B4-BE49-F238E27FC236}">
                <a16:creationId xmlns:a16="http://schemas.microsoft.com/office/drawing/2014/main" id="{6780DCFE-D93D-E011-EF34-421CDC7D9D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99912" y="0"/>
            <a:ext cx="792088" cy="5005556"/>
          </a:xfrm>
          <a:prstGeom prst="rect">
            <a:avLst/>
          </a:prstGeom>
        </p:spPr>
      </p:pic>
      <p:pic>
        <p:nvPicPr>
          <p:cNvPr id="6" name="Graphic 83">
            <a:extLst>
              <a:ext uri="{FF2B5EF4-FFF2-40B4-BE49-F238E27FC236}">
                <a16:creationId xmlns:a16="http://schemas.microsoft.com/office/drawing/2014/main" id="{C95D37CA-4597-F97F-45CA-6801DE6EDE5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  <p:sp>
        <p:nvSpPr>
          <p:cNvPr id="7" name="object 53">
            <a:extLst>
              <a:ext uri="{FF2B5EF4-FFF2-40B4-BE49-F238E27FC236}">
                <a16:creationId xmlns:a16="http://schemas.microsoft.com/office/drawing/2014/main" id="{6A12137A-E72E-45D5-42CD-6276370ED796}"/>
              </a:ext>
            </a:extLst>
          </p:cNvPr>
          <p:cNvSpPr txBox="1"/>
          <p:nvPr userDrawn="1"/>
        </p:nvSpPr>
        <p:spPr>
          <a:xfrm>
            <a:off x="1066800" y="6021288"/>
            <a:ext cx="4381128" cy="50687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2019.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Pob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llun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oni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nodir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wahanol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.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adnodd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hwn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deunyddiau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addysgol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eraill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am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ddim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gael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www.redcross.org.uk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/education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Cymdeithas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elusen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wedi’i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chofrestru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Nghymru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Lloegr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(220949)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Alban (SCO37738).</a:t>
            </a:r>
            <a:endParaRPr lang="en-GB"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8" name="Graphic 12">
            <a:extLst>
              <a:ext uri="{FF2B5EF4-FFF2-40B4-BE49-F238E27FC236}">
                <a16:creationId xmlns:a16="http://schemas.microsoft.com/office/drawing/2014/main" id="{302C5723-038B-A1FF-57AA-4407C4C9AFD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55" y="5999842"/>
            <a:ext cx="506169" cy="710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5070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>
            <a:extLst>
              <a:ext uri="{FF2B5EF4-FFF2-40B4-BE49-F238E27FC236}">
                <a16:creationId xmlns:a16="http://schemas.microsoft.com/office/drawing/2014/main" id="{46581DE0-12BA-42B4-B32E-0C2D90035AA7}"/>
              </a:ext>
            </a:extLst>
          </p:cNvPr>
          <p:cNvSpPr txBox="1"/>
          <p:nvPr userDrawn="1"/>
        </p:nvSpPr>
        <p:spPr>
          <a:xfrm>
            <a:off x="352425" y="5868220"/>
            <a:ext cx="3705223" cy="989780"/>
          </a:xfrm>
          <a:prstGeom prst="rect">
            <a:avLst/>
          </a:prstGeom>
        </p:spPr>
        <p:txBody>
          <a:bodyPr vert="horz" wrap="square" lIns="0" tIns="9525" rIns="0" bIns="0" rtlCol="0" anchor="ctr">
            <a:noAutofit/>
          </a:bodyPr>
          <a:lstStyle/>
          <a:p>
            <a:pPr marL="0">
              <a:spcBef>
                <a:spcPts val="0"/>
              </a:spcBef>
            </a:pPr>
            <a:r>
              <a:rPr lang="en-US" sz="3300" b="1" spc="0" baseline="0" dirty="0">
                <a:latin typeface="+mj-lt"/>
                <a:cs typeface="Arial"/>
              </a:rPr>
              <a:t>Teacher</a:t>
            </a:r>
            <a:r>
              <a:rPr lang="en-US" sz="3300" b="1" spc="0" baseline="0" dirty="0">
                <a:solidFill>
                  <a:srgbClr val="FF0000"/>
                </a:solidFill>
                <a:latin typeface="+mj-lt"/>
                <a:cs typeface="Arial"/>
              </a:rPr>
              <a:t>.</a:t>
            </a:r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470521D-EA48-4FFD-B4A7-2EDCCF9A8F14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Graphic 83">
            <a:extLst>
              <a:ext uri="{FF2B5EF4-FFF2-40B4-BE49-F238E27FC236}">
                <a16:creationId xmlns:a16="http://schemas.microsoft.com/office/drawing/2014/main" id="{73229C42-7712-6D1A-5CF6-480C60D2A0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8334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E491BFDC-C7EE-B8A1-FA6A-626FD172D785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Graphic 83">
            <a:extLst>
              <a:ext uri="{FF2B5EF4-FFF2-40B4-BE49-F238E27FC236}">
                <a16:creationId xmlns:a16="http://schemas.microsoft.com/office/drawing/2014/main" id="{42A4CC6E-185E-1EEC-051A-1747F37284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  <p:sp>
        <p:nvSpPr>
          <p:cNvPr id="5" name="object 53">
            <a:extLst>
              <a:ext uri="{FF2B5EF4-FFF2-40B4-BE49-F238E27FC236}">
                <a16:creationId xmlns:a16="http://schemas.microsoft.com/office/drawing/2014/main" id="{DE6985C2-BE7F-AFFD-8A00-847588486BFF}"/>
              </a:ext>
            </a:extLst>
          </p:cNvPr>
          <p:cNvSpPr txBox="1"/>
          <p:nvPr userDrawn="1"/>
        </p:nvSpPr>
        <p:spPr>
          <a:xfrm>
            <a:off x="1066800" y="6021288"/>
            <a:ext cx="4381128" cy="50687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2019.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Pob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llun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oni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nodir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wahanol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.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adnodd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hwn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deunyddiau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addysgol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eraill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am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ddim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gael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www.redcross.org.uk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/education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Cymdeithas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elusen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wedi’i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chofrestru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Nghymru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Lloegr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(220949)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Alban (SCO37738).</a:t>
            </a:r>
            <a:endParaRPr lang="en-GB"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6" name="Graphic 12">
            <a:extLst>
              <a:ext uri="{FF2B5EF4-FFF2-40B4-BE49-F238E27FC236}">
                <a16:creationId xmlns:a16="http://schemas.microsoft.com/office/drawing/2014/main" id="{2B84B27A-ABDE-8F17-61FF-CFEA223BACF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55" y="5999842"/>
            <a:ext cx="506169" cy="710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8930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487C321F-FBB6-42E9-8664-F54F5E127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43B823B2-E7E8-4020-982B-09237B603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133E9DF7-E566-4EDE-A439-55D40FBCF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EC704E8A-65C4-4B4F-BB59-DC16385D4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3" name="Media Placeholder 22">
            <a:extLst>
              <a:ext uri="{FF2B5EF4-FFF2-40B4-BE49-F238E27FC236}">
                <a16:creationId xmlns:a16="http://schemas.microsoft.com/office/drawing/2014/main" id="{2795416A-107D-42E6-9D2D-E6CEDF8F58A7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2332014" y="1794046"/>
            <a:ext cx="7542239" cy="4236707"/>
          </a:xfrm>
        </p:spPr>
        <p:txBody>
          <a:bodyPr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media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6424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1"/>
            <a:ext cx="10972800" cy="392415"/>
          </a:xfrm>
        </p:spPr>
        <p:txBody>
          <a:bodyPr lIns="0" tIns="0" rIns="0" bIns="0"/>
          <a:lstStyle>
            <a:lvl1pPr>
              <a:defRPr sz="25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8530D108-C2E4-44D5-B38B-C0B4FACF1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018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no First A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0" y="0"/>
            <a:ext cx="11409680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pic>
        <p:nvPicPr>
          <p:cNvPr id="5" name="Graphic 82">
            <a:extLst>
              <a:ext uri="{FF2B5EF4-FFF2-40B4-BE49-F238E27FC236}">
                <a16:creationId xmlns:a16="http://schemas.microsoft.com/office/drawing/2014/main" id="{B9C8576F-373D-8970-8E2F-4CBA254A2A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99912" y="0"/>
            <a:ext cx="792088" cy="5005556"/>
          </a:xfrm>
          <a:prstGeom prst="rect">
            <a:avLst/>
          </a:prstGeom>
        </p:spPr>
      </p:pic>
      <p:pic>
        <p:nvPicPr>
          <p:cNvPr id="6" name="Graphic 83">
            <a:extLst>
              <a:ext uri="{FF2B5EF4-FFF2-40B4-BE49-F238E27FC236}">
                <a16:creationId xmlns:a16="http://schemas.microsoft.com/office/drawing/2014/main" id="{2AC91637-34BD-7209-FDC0-BA47BEFA402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9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Sand First A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0" y="0"/>
            <a:ext cx="11480799" cy="3171825"/>
          </a:xfrm>
          <a:prstGeom prst="rect">
            <a:avLst/>
          </a:prstGeom>
          <a:solidFill>
            <a:srgbClr val="E4D7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E69C78C-001F-2DE2-4347-0F07DEE0F0BD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phic 82">
            <a:extLst>
              <a:ext uri="{FF2B5EF4-FFF2-40B4-BE49-F238E27FC236}">
                <a16:creationId xmlns:a16="http://schemas.microsoft.com/office/drawing/2014/main" id="{9E16232F-9A63-C623-963C-7A7350FCAF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99912" y="0"/>
            <a:ext cx="792088" cy="5005556"/>
          </a:xfrm>
          <a:prstGeom prst="rect">
            <a:avLst/>
          </a:prstGeom>
        </p:spPr>
      </p:pic>
      <p:pic>
        <p:nvPicPr>
          <p:cNvPr id="6" name="Graphic 83">
            <a:extLst>
              <a:ext uri="{FF2B5EF4-FFF2-40B4-BE49-F238E27FC236}">
                <a16:creationId xmlns:a16="http://schemas.microsoft.com/office/drawing/2014/main" id="{FECA7E55-9BFE-18D8-BD47-013EBAED35B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  <p:sp>
        <p:nvSpPr>
          <p:cNvPr id="7" name="object 53">
            <a:extLst>
              <a:ext uri="{FF2B5EF4-FFF2-40B4-BE49-F238E27FC236}">
                <a16:creationId xmlns:a16="http://schemas.microsoft.com/office/drawing/2014/main" id="{F5DF6C2D-4672-58CB-77E7-707BB6264FEC}"/>
              </a:ext>
            </a:extLst>
          </p:cNvPr>
          <p:cNvSpPr txBox="1"/>
          <p:nvPr userDrawn="1"/>
        </p:nvSpPr>
        <p:spPr>
          <a:xfrm>
            <a:off x="1066800" y="6021288"/>
            <a:ext cx="4381128" cy="50687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2019.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Pob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llun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oni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nodir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wahanol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.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adnodd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hwn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deunyddiau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addysgol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eraill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am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ddim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gael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www.redcross.org.uk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/education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Cymdeithas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elusen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wedi’i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chofrestru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Nghymru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Lloegr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(220949)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Alban (SCO37738).</a:t>
            </a:r>
            <a:endParaRPr lang="en-GB"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8" name="Graphic 12">
            <a:extLst>
              <a:ext uri="{FF2B5EF4-FFF2-40B4-BE49-F238E27FC236}">
                <a16:creationId xmlns:a16="http://schemas.microsoft.com/office/drawing/2014/main" id="{58CCEA16-39A3-5BE2-6B91-0B29B96550C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55" y="5999842"/>
            <a:ext cx="506169" cy="710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418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Sand No First A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0" y="0"/>
            <a:ext cx="11501120" cy="3171825"/>
          </a:xfrm>
          <a:prstGeom prst="rect">
            <a:avLst/>
          </a:prstGeom>
          <a:solidFill>
            <a:srgbClr val="E4D7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pic>
        <p:nvPicPr>
          <p:cNvPr id="5" name="Graphic 82">
            <a:extLst>
              <a:ext uri="{FF2B5EF4-FFF2-40B4-BE49-F238E27FC236}">
                <a16:creationId xmlns:a16="http://schemas.microsoft.com/office/drawing/2014/main" id="{C76DE639-100D-4E13-4832-FA0B66C064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99912" y="0"/>
            <a:ext cx="792088" cy="5005556"/>
          </a:xfrm>
          <a:prstGeom prst="rect">
            <a:avLst/>
          </a:prstGeom>
        </p:spPr>
      </p:pic>
      <p:pic>
        <p:nvPicPr>
          <p:cNvPr id="6" name="Graphic 83">
            <a:extLst>
              <a:ext uri="{FF2B5EF4-FFF2-40B4-BE49-F238E27FC236}">
                <a16:creationId xmlns:a16="http://schemas.microsoft.com/office/drawing/2014/main" id="{7C4464B6-71C1-5C20-4AC7-1A92B944D15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35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4" y="1905000"/>
            <a:ext cx="7545387" cy="4267200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defRPr sz="2400">
                <a:latin typeface="+mj-lt"/>
              </a:defRPr>
            </a:lvl1pPr>
            <a:lvl2pPr marL="0" indent="0">
              <a:lnSpc>
                <a:spcPts val="2800"/>
              </a:lnSpc>
              <a:defRPr sz="2400"/>
            </a:lvl2pPr>
            <a:lvl3pPr marL="0" indent="0">
              <a:lnSpc>
                <a:spcPts val="1800"/>
              </a:lnSpc>
              <a:defRPr sz="14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1800"/>
              </a:lnSpc>
              <a:defRPr sz="1400"/>
            </a:lvl4pPr>
            <a:lvl5pPr>
              <a:lnSpc>
                <a:spcPts val="2800"/>
              </a:lnSpc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951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59206" y="1828799"/>
            <a:ext cx="3846194" cy="4267201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defRPr sz="2400">
                <a:latin typeface="+mj-lt"/>
              </a:defRPr>
            </a:lvl1pPr>
            <a:lvl2pPr marL="0" indent="0">
              <a:lnSpc>
                <a:spcPts val="2800"/>
              </a:lnSpc>
              <a:defRPr sz="2400"/>
            </a:lvl2pPr>
            <a:lvl3pPr marL="0" indent="0">
              <a:lnSpc>
                <a:spcPts val="2200"/>
              </a:lnSpc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defRPr sz="1800"/>
            </a:lvl4pPr>
            <a:lvl5pPr marL="0" indent="0">
              <a:lnSpc>
                <a:spcPts val="1800"/>
              </a:lnSpc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F86B70E-AD9A-41AA-81FB-D22780CCE5F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381000"/>
            <a:ext cx="5715000" cy="5715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174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799"/>
            <a:ext cx="7545387" cy="4267201"/>
          </a:xfrm>
        </p:spPr>
        <p:txBody>
          <a:bodyPr>
            <a:noAutofit/>
          </a:bodyPr>
          <a:lstStyle>
            <a:lvl1pPr marL="180975" indent="-180975">
              <a:lnSpc>
                <a:spcPts val="2800"/>
              </a:lnSpc>
              <a:buFont typeface="Arial" panose="020B0604020202020204" pitchFamily="34" charset="0"/>
              <a:buChar char="•"/>
              <a:defRPr sz="2600">
                <a:latin typeface="+mj-lt"/>
              </a:defRPr>
            </a:lvl1pPr>
            <a:lvl2pPr marL="180975" indent="-180975">
              <a:lnSpc>
                <a:spcPts val="2800"/>
              </a:lnSpc>
              <a:buFont typeface="Arial" panose="020B0604020202020204" pitchFamily="34" charset="0"/>
              <a:buChar char="•"/>
              <a:defRPr sz="26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852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454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4174" y="363806"/>
            <a:ext cx="11422063" cy="5144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20924" y="1577341"/>
            <a:ext cx="9485314" cy="18516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70205" y="6514200"/>
            <a:ext cx="7559358" cy="138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lang="en-GB" sz="900" b="1" kern="1200" spc="0" baseline="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34353" y="6514201"/>
            <a:ext cx="1731960" cy="138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lang="en-US" sz="900" b="1" kern="1200" spc="0" baseline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endParaRPr lang="en-GB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6B62648B-16FF-48A6-83BA-50BC14487A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63313" y="6514200"/>
            <a:ext cx="542925" cy="13849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GB" sz="900" b="1" kern="1200" spc="0" baseline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5480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</p:sldLayoutIdLst>
  <p:hf hdr="0" dt="0"/>
  <p:txStyles>
    <p:titleStyle>
      <a:lvl1pPr eaLnBrk="1" hangingPunct="1">
        <a:defRPr lang="en-GB" sz="1400" b="1" kern="1200" spc="4" dirty="0">
          <a:solidFill>
            <a:schemeClr val="tx1"/>
          </a:solidFill>
          <a:latin typeface="+mj-lt"/>
          <a:ea typeface="+mn-ea"/>
          <a:cs typeface="Arial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14601" eaLnBrk="1" hangingPunct="1">
        <a:defRPr>
          <a:latin typeface="+mn-lt"/>
          <a:ea typeface="+mn-ea"/>
          <a:cs typeface="+mn-cs"/>
        </a:defRPr>
      </a:lvl2pPr>
      <a:lvl3pPr marL="829201" eaLnBrk="1" hangingPunct="1">
        <a:defRPr>
          <a:latin typeface="+mn-lt"/>
          <a:ea typeface="+mn-ea"/>
          <a:cs typeface="+mn-cs"/>
        </a:defRPr>
      </a:lvl3pPr>
      <a:lvl4pPr marL="1243802" eaLnBrk="1" hangingPunct="1">
        <a:defRPr>
          <a:latin typeface="+mn-lt"/>
          <a:ea typeface="+mn-ea"/>
          <a:cs typeface="+mn-cs"/>
        </a:defRPr>
      </a:lvl4pPr>
      <a:lvl5pPr marL="1658402" eaLnBrk="1" hangingPunct="1">
        <a:defRPr>
          <a:latin typeface="+mn-lt"/>
          <a:ea typeface="+mn-ea"/>
          <a:cs typeface="+mn-cs"/>
        </a:defRPr>
      </a:lvl5pPr>
      <a:lvl6pPr marL="2073002" eaLnBrk="1" hangingPunct="1">
        <a:defRPr>
          <a:latin typeface="+mn-lt"/>
          <a:ea typeface="+mn-ea"/>
          <a:cs typeface="+mn-cs"/>
        </a:defRPr>
      </a:lvl6pPr>
      <a:lvl7pPr marL="2487602" eaLnBrk="1" hangingPunct="1">
        <a:defRPr>
          <a:latin typeface="+mn-lt"/>
          <a:ea typeface="+mn-ea"/>
          <a:cs typeface="+mn-cs"/>
        </a:defRPr>
      </a:lvl7pPr>
      <a:lvl8pPr marL="2902203" eaLnBrk="1" hangingPunct="1">
        <a:defRPr>
          <a:latin typeface="+mn-lt"/>
          <a:ea typeface="+mn-ea"/>
          <a:cs typeface="+mn-cs"/>
        </a:defRPr>
      </a:lvl8pPr>
      <a:lvl9pPr marL="3316803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14601" eaLnBrk="1" hangingPunct="1">
        <a:defRPr>
          <a:latin typeface="+mn-lt"/>
          <a:ea typeface="+mn-ea"/>
          <a:cs typeface="+mn-cs"/>
        </a:defRPr>
      </a:lvl2pPr>
      <a:lvl3pPr marL="829201" eaLnBrk="1" hangingPunct="1">
        <a:defRPr>
          <a:latin typeface="+mn-lt"/>
          <a:ea typeface="+mn-ea"/>
          <a:cs typeface="+mn-cs"/>
        </a:defRPr>
      </a:lvl3pPr>
      <a:lvl4pPr marL="1243802" eaLnBrk="1" hangingPunct="1">
        <a:defRPr>
          <a:latin typeface="+mn-lt"/>
          <a:ea typeface="+mn-ea"/>
          <a:cs typeface="+mn-cs"/>
        </a:defRPr>
      </a:lvl4pPr>
      <a:lvl5pPr marL="1658402" eaLnBrk="1" hangingPunct="1">
        <a:defRPr>
          <a:latin typeface="+mn-lt"/>
          <a:ea typeface="+mn-ea"/>
          <a:cs typeface="+mn-cs"/>
        </a:defRPr>
      </a:lvl5pPr>
      <a:lvl6pPr marL="2073002" eaLnBrk="1" hangingPunct="1">
        <a:defRPr>
          <a:latin typeface="+mn-lt"/>
          <a:ea typeface="+mn-ea"/>
          <a:cs typeface="+mn-cs"/>
        </a:defRPr>
      </a:lvl6pPr>
      <a:lvl7pPr marL="2487602" eaLnBrk="1" hangingPunct="1">
        <a:defRPr>
          <a:latin typeface="+mn-lt"/>
          <a:ea typeface="+mn-ea"/>
          <a:cs typeface="+mn-cs"/>
        </a:defRPr>
      </a:lvl7pPr>
      <a:lvl8pPr marL="2902203" eaLnBrk="1" hangingPunct="1">
        <a:defRPr>
          <a:latin typeface="+mn-lt"/>
          <a:ea typeface="+mn-ea"/>
          <a:cs typeface="+mn-cs"/>
        </a:defRPr>
      </a:lvl8pPr>
      <a:lvl9pPr marL="3316803" eaLnBrk="1" hangingPunct="1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43">
          <p15:clr>
            <a:srgbClr val="F26B43"/>
          </p15:clr>
        </p15:guide>
        <p15:guide id="2" orient="horz" pos="4077">
          <p15:clr>
            <a:srgbClr val="F26B43"/>
          </p15:clr>
        </p15:guide>
        <p15:guide id="3" pos="242">
          <p15:clr>
            <a:srgbClr val="F26B43"/>
          </p15:clr>
        </p15:guide>
        <p15:guide id="4" pos="1337">
          <p15:clr>
            <a:srgbClr val="F26B43"/>
          </p15:clr>
        </p15:guide>
        <p15:guide id="5" pos="1462">
          <p15:clr>
            <a:srgbClr val="F26B43"/>
          </p15:clr>
        </p15:guide>
        <p15:guide id="6" pos="2556">
          <p15:clr>
            <a:srgbClr val="F26B43"/>
          </p15:clr>
        </p15:guide>
        <p15:guide id="7" pos="2681">
          <p15:clr>
            <a:srgbClr val="F26B43"/>
          </p15:clr>
        </p15:guide>
        <p15:guide id="8" pos="3776">
          <p15:clr>
            <a:srgbClr val="F26B43"/>
          </p15:clr>
        </p15:guide>
        <p15:guide id="9" pos="3901">
          <p15:clr>
            <a:srgbClr val="F26B43"/>
          </p15:clr>
        </p15:guide>
        <p15:guide id="10" pos="4995">
          <p15:clr>
            <a:srgbClr val="F26B43"/>
          </p15:clr>
        </p15:guide>
        <p15:guide id="11" pos="5120">
          <p15:clr>
            <a:srgbClr val="F26B43"/>
          </p15:clr>
        </p15:guide>
        <p15:guide id="12" pos="6215">
          <p15:clr>
            <a:srgbClr val="F26B43"/>
          </p15:clr>
        </p15:guide>
        <p15:guide id="13" pos="6343">
          <p15:clr>
            <a:srgbClr val="F26B43"/>
          </p15:clr>
        </p15:guide>
        <p15:guide id="14" pos="7437">
          <p15:clr>
            <a:srgbClr val="F26B43"/>
          </p15:clr>
        </p15:guide>
        <p15:guide id="15" orient="horz" pos="2160">
          <p15:clr>
            <a:srgbClr val="5ACBF0"/>
          </p15:clr>
        </p15:guide>
        <p15:guide id="16" pos="3840">
          <p15:clr>
            <a:srgbClr val="5ACBF0"/>
          </p15:clr>
        </p15:guide>
        <p15:guide id="17" orient="horz" pos="3692">
          <p15:clr>
            <a:srgbClr val="547EB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C8236-66ED-4BC1-A2C2-3DE4DA1C39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y-GB" spc="-300" dirty="0"/>
              <a:t>Dadl ar droed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AAED71-405E-403E-91C2-DFAF88790B0D}"/>
              </a:ext>
            </a:extLst>
          </p:cNvPr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r>
              <a:rPr lang="cy-GB"/>
              <a:t>Cyflwyniad</a:t>
            </a:r>
          </a:p>
          <a:p>
            <a:r>
              <a:rPr lang="cy-GB"/>
              <a:t>Pam mae cymorth cyntaf yn bwysig?</a:t>
            </a:r>
          </a:p>
          <a:p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4E74266-CBFA-42F9-979F-499985591B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4272" y="1335817"/>
            <a:ext cx="2088232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36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C32FA04-BC02-43EC-BC67-E5573D52BEF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30805" y="1457864"/>
            <a:ext cx="7545387" cy="5042768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cy-GB" sz="6000" b="1" dirty="0">
                <a:solidFill>
                  <a:srgbClr val="FF0000"/>
                </a:solidFill>
              </a:rPr>
              <a:t>Beth mae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en-GB" sz="6000" b="1" dirty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cy-GB" sz="6000" b="1" dirty="0">
                <a:solidFill>
                  <a:srgbClr val="FF0000"/>
                </a:solidFill>
              </a:rPr>
              <a:t> “cymorth cyntaf” yn ei olygu?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en-GB" sz="6000" b="1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GB" sz="6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6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6000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1E750CC7-04F6-47D5-B2BF-664C44606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/>
              <a:t>Cyflwyniad</a:t>
            </a:r>
            <a:br>
              <a:rPr lang="cy-GB" dirty="0"/>
            </a:br>
            <a:r>
              <a:rPr lang="cy-GB" dirty="0"/>
              <a:t>Pam mae cymorth cyntaf yn bwysig?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152CFF-44AB-4C5F-80B3-CC7F20875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C05411-F5C4-44D6-90F3-776F91935555}" type="slidenum">
              <a:rPr kumimoji="0" lang="en-GB" sz="9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9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00689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C32FA04-BC02-43EC-BC67-E5573D52BEF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30805" y="2233432"/>
            <a:ext cx="7545387" cy="4267200"/>
          </a:xfrm>
        </p:spPr>
        <p:txBody>
          <a:bodyPr/>
          <a:lstStyle/>
          <a:p>
            <a:pPr algn="ctr"/>
            <a:r>
              <a:rPr lang="cy-GB" b="1">
                <a:solidFill>
                  <a:srgbClr val="FF0000"/>
                </a:solidFill>
              </a:rPr>
              <a:t>Cyflwyniad</a:t>
            </a:r>
          </a:p>
          <a:p>
            <a:pPr algn="ctr"/>
            <a:endParaRPr lang="en-GB" b="1" dirty="0"/>
          </a:p>
          <a:p>
            <a:pPr lvl="1" algn="ctr"/>
            <a:r>
              <a:rPr lang="cy-GB" b="1"/>
              <a:t>Ydych chi'n cytuno?</a:t>
            </a:r>
          </a:p>
          <a:p>
            <a:pPr lvl="1" algn="ctr"/>
            <a:endParaRPr lang="en-US" b="1" dirty="0"/>
          </a:p>
          <a:p>
            <a:pPr lvl="1" algn="ctr"/>
            <a:r>
              <a:rPr lang="cy-GB" b="1"/>
              <a:t>Ydych chi’n anghytuno?</a:t>
            </a:r>
          </a:p>
          <a:p>
            <a:pPr lvl="1" algn="ctr"/>
            <a:endParaRPr lang="en-US" b="1" dirty="0"/>
          </a:p>
          <a:p>
            <a:pPr lvl="1" algn="ctr"/>
            <a:r>
              <a:rPr lang="cy-GB" b="1"/>
              <a:t>Ydych chi ddim yn siŵr?</a:t>
            </a:r>
          </a:p>
          <a:p>
            <a:pPr lvl="1"/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1E750CC7-04F6-47D5-B2BF-664C44606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/>
              <a:t>Cyflwyniad</a:t>
            </a:r>
            <a:br>
              <a:rPr lang="cy-GB"/>
            </a:br>
            <a:r>
              <a:rPr lang="cy-GB"/>
              <a:t>Pam mae cymorth cyntaf yn bwysig?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152CFF-44AB-4C5F-80B3-CC7F20875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C05411-F5C4-44D6-90F3-776F91935555}" type="slidenum">
              <a:rPr kumimoji="0" lang="en-GB" sz="9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9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70B9132E-F76C-41ED-94A9-9E22B07FF8D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55236" y="878237"/>
            <a:ext cx="1079938" cy="1079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626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D97DC21-83AA-4B59-9031-F7C22429CF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568" y="1412776"/>
            <a:ext cx="7493279" cy="7493279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343472" y="1535805"/>
            <a:ext cx="9032081" cy="325409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049" marR="10953" lvl="0" indent="0" algn="ctr" defTabSz="685800" rtl="0" eaLnBrk="1" fontAlgn="auto" latinLnBrk="0" hangingPunct="1">
              <a:lnSpc>
                <a:spcPct val="100000"/>
              </a:lnSpc>
              <a:spcBef>
                <a:spcPts val="7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525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HelveticaNeueLT Pro 45 Lt"/>
                <a:ea typeface="+mn-ea"/>
                <a:cs typeface="+mn-cs"/>
              </a:rPr>
              <a:t>“Byddwn i’n gwybod sut mae helpu rhywun mewn sefyllfa cymorth cyntaf.”</a:t>
            </a:r>
          </a:p>
          <a:p>
            <a:pPr marL="9049" marR="10953" lvl="0" indent="0" algn="ctr" defTabSz="685800" rtl="0" eaLnBrk="1" fontAlgn="auto" latinLnBrk="0" hangingPunct="1">
              <a:lnSpc>
                <a:spcPct val="100000"/>
              </a:lnSpc>
              <a:spcBef>
                <a:spcPts val="7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2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Title 9">
            <a:extLst>
              <a:ext uri="{FF2B5EF4-FFF2-40B4-BE49-F238E27FC236}">
                <a16:creationId xmlns:a16="http://schemas.microsoft.com/office/drawing/2014/main" id="{3BF71A62-1DAD-493D-A37E-833D96AFD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174" y="363806"/>
            <a:ext cx="11422063" cy="514431"/>
          </a:xfrm>
        </p:spPr>
        <p:txBody>
          <a:bodyPr/>
          <a:lstStyle/>
          <a:p>
            <a:r>
              <a:rPr lang="cy-GB"/>
              <a:t>Cyflwyniad</a:t>
            </a:r>
            <a:br>
              <a:rPr lang="cy-GB"/>
            </a:br>
            <a:r>
              <a:rPr lang="cy-GB"/>
              <a:t>Pam mae cymorth cyntaf yn bwysig?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6C66F4-89E0-485E-9794-AEF227ACB1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384" y="5031071"/>
            <a:ext cx="1872208" cy="6595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4D2E2F3-41C3-409B-AB88-CBEEEE1A03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00846" y="4941958"/>
            <a:ext cx="2202125" cy="59218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9C4ED92-77B4-4993-8F84-49B794C424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568" y="1412776"/>
            <a:ext cx="7493279" cy="7493279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343472" y="1700808"/>
            <a:ext cx="9032081" cy="2446182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42900" marR="0" lvl="1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525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HelveticaNeueLT Pro 45 Lt"/>
                <a:ea typeface="+mn-ea"/>
                <a:cs typeface="+mn-cs"/>
              </a:rPr>
              <a:t>“Mae'n bwysig gwybod</a:t>
            </a:r>
          </a:p>
          <a:p>
            <a:pPr marL="342900" marR="0" lvl="1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525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HelveticaNeueLT Pro 45 Lt"/>
                <a:ea typeface="+mn-ea"/>
                <a:cs typeface="+mn-cs"/>
              </a:rPr>
              <a:t>cymorth cyntaf.”</a:t>
            </a:r>
          </a:p>
          <a:p>
            <a:pPr marL="9049" marR="10953" lvl="0" indent="0" algn="ctr" defTabSz="685800" rtl="0" eaLnBrk="1" fontAlgn="auto" latinLnBrk="0" hangingPunct="1">
              <a:lnSpc>
                <a:spcPct val="100000"/>
              </a:lnSpc>
              <a:spcBef>
                <a:spcPts val="7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2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Title 9">
            <a:extLst>
              <a:ext uri="{FF2B5EF4-FFF2-40B4-BE49-F238E27FC236}">
                <a16:creationId xmlns:a16="http://schemas.microsoft.com/office/drawing/2014/main" id="{C5187DA9-DC7E-45E8-8A62-EFFB48F95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174" y="363806"/>
            <a:ext cx="11422063" cy="514431"/>
          </a:xfrm>
        </p:spPr>
        <p:txBody>
          <a:bodyPr/>
          <a:lstStyle/>
          <a:p>
            <a:r>
              <a:rPr lang="cy-GB"/>
              <a:t>Cyflwyniad</a:t>
            </a:r>
            <a:br>
              <a:rPr lang="cy-GB"/>
            </a:br>
            <a:r>
              <a:rPr lang="cy-GB"/>
              <a:t>Pam mae cymorth cyntaf yn bwysig?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A6C786-4D2F-4DD6-BEE8-4C934A8CCE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384" y="5031071"/>
            <a:ext cx="1872208" cy="65954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7E78301-21C9-484E-8166-EAE0519BF6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00846" y="4941958"/>
            <a:ext cx="2202125" cy="59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968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0FE5416-27B5-4B37-B9CB-EBF8F2899F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568" y="1412776"/>
            <a:ext cx="7493279" cy="7493279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343472" y="1145387"/>
            <a:ext cx="9032081" cy="3241272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42900" marR="0" lvl="1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5250" b="0" i="0" u="none" strike="noStrike" cap="none" normalizeH="0" baseline="0" noProof="0" dirty="0">
                <a:ln>
                  <a:noFill/>
                </a:ln>
                <a:solidFill>
                  <a:srgbClr val="000000"/>
                </a:solidFill>
                <a:uLnTx/>
                <a:uFillTx/>
                <a:latin typeface="HelveticaNeueLT Pro 45 Lt"/>
                <a:ea typeface="+mn-ea"/>
                <a:cs typeface="+mn-cs"/>
              </a:rPr>
              <a:t>“Dylai pobl bob amser </a:t>
            </a:r>
            <a:br>
              <a:rPr kumimoji="0" lang="cy-GB" sz="5250" b="0" i="0" u="none" strike="noStrike" cap="none" normalizeH="0" baseline="0" noProof="0" dirty="0">
                <a:ln>
                  <a:noFill/>
                </a:ln>
                <a:solidFill>
                  <a:srgbClr val="000000"/>
                </a:solidFill>
                <a:uLnTx/>
                <a:uFillTx/>
                <a:latin typeface="HelveticaNeueLT Pro 45 Lt"/>
                <a:ea typeface="+mn-ea"/>
                <a:cs typeface="+mn-cs"/>
              </a:rPr>
            </a:br>
            <a:r>
              <a:rPr kumimoji="0" lang="cy-GB" sz="5250" b="0" i="0" u="none" strike="noStrike" cap="none" normalizeH="0" baseline="0" noProof="0" dirty="0">
                <a:ln>
                  <a:noFill/>
                </a:ln>
                <a:solidFill>
                  <a:srgbClr val="000000"/>
                </a:solidFill>
                <a:uLnTx/>
                <a:uFillTx/>
                <a:latin typeface="HelveticaNeueLT Pro 45 Lt"/>
                <a:ea typeface="+mn-ea"/>
                <a:cs typeface="+mn-cs"/>
              </a:rPr>
              <a:t>gael yr help sydd ei angen arnyn nhw mewn sefyllfa cymorth cyntaf.”</a:t>
            </a:r>
          </a:p>
        </p:txBody>
      </p:sp>
      <p:sp>
        <p:nvSpPr>
          <p:cNvPr id="5" name="Title 9">
            <a:extLst>
              <a:ext uri="{FF2B5EF4-FFF2-40B4-BE49-F238E27FC236}">
                <a16:creationId xmlns:a16="http://schemas.microsoft.com/office/drawing/2014/main" id="{B252E335-76D4-4D20-8D52-EEDFAE305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174" y="363806"/>
            <a:ext cx="11422063" cy="514431"/>
          </a:xfrm>
        </p:spPr>
        <p:txBody>
          <a:bodyPr/>
          <a:lstStyle/>
          <a:p>
            <a:r>
              <a:rPr lang="cy-GB"/>
              <a:t>Cyflwyniad</a:t>
            </a:r>
            <a:br>
              <a:rPr lang="cy-GB"/>
            </a:br>
            <a:r>
              <a:rPr lang="cy-GB"/>
              <a:t>Pam mae cymorth cyntaf yn bwysig?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469F44E-4E9B-424A-BC98-936AF4D43D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384" y="5031071"/>
            <a:ext cx="1872208" cy="65954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8DE1255-952A-472A-8CD5-12161B99B9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00846" y="4941958"/>
            <a:ext cx="2202125" cy="59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828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CD77F50-CF54-460E-9315-04E89EAAAF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568" y="1412776"/>
            <a:ext cx="7493279" cy="7493279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415480" y="2060848"/>
            <a:ext cx="9032081" cy="2433358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42900" marR="0" lvl="1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525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HelveticaNeueLT Pro 45 Lt"/>
                <a:ea typeface="+mn-ea"/>
                <a:cs typeface="+mn-cs"/>
              </a:rPr>
              <a:t>“Mae gan bob un ohonom gyfrifoldeb i helpu pobl eraill.”</a:t>
            </a:r>
          </a:p>
          <a:p>
            <a:pPr marL="342900" marR="0" lvl="1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525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HelveticaNeueLT Pro 45 Lt"/>
                <a:ea typeface="+mn-ea"/>
                <a:cs typeface="+mn-cs"/>
              </a:rPr>
              <a:t> </a:t>
            </a:r>
          </a:p>
        </p:txBody>
      </p:sp>
      <p:sp>
        <p:nvSpPr>
          <p:cNvPr id="5" name="Title 9">
            <a:extLst>
              <a:ext uri="{FF2B5EF4-FFF2-40B4-BE49-F238E27FC236}">
                <a16:creationId xmlns:a16="http://schemas.microsoft.com/office/drawing/2014/main" id="{ACC3610F-EEEE-4365-9D76-EB4BEC9FA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174" y="363806"/>
            <a:ext cx="11422063" cy="514431"/>
          </a:xfrm>
        </p:spPr>
        <p:txBody>
          <a:bodyPr/>
          <a:lstStyle/>
          <a:p>
            <a:r>
              <a:rPr lang="cy-GB"/>
              <a:t>Cyflwyniad</a:t>
            </a:r>
            <a:br>
              <a:rPr lang="cy-GB"/>
            </a:br>
            <a:r>
              <a:rPr lang="cy-GB"/>
              <a:t>Pam mae cymorth cyntaf yn bwysig?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50757CE-AD03-472D-81BC-840A7853F5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384" y="5031071"/>
            <a:ext cx="1872208" cy="65954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EC2A9EF-BD2C-45ED-A72B-6686FE0F13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00846" y="4941958"/>
            <a:ext cx="2202125" cy="59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444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86960F6-710B-4F44-8CAE-F2FB076EA2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568" y="1412776"/>
            <a:ext cx="7493279" cy="7493279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487488" y="1645059"/>
            <a:ext cx="9032081" cy="3241272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42900" marR="0" lvl="1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525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HelveticaNeueLT Pro 45 Lt"/>
                <a:ea typeface="+mn-ea"/>
                <a:cs typeface="+mn-cs"/>
              </a:rPr>
              <a:t>“Dylai pobl bob amser wneud yn siŵr eu bod nhw’n ddiogel cyn helpu pobl eraill.”</a:t>
            </a:r>
          </a:p>
          <a:p>
            <a:pPr marL="342900" marR="0" lvl="1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525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HelveticaNeueLT Pro 45 Lt"/>
                <a:ea typeface="+mn-ea"/>
                <a:cs typeface="+mn-cs"/>
              </a:rPr>
              <a:t> </a:t>
            </a:r>
          </a:p>
        </p:txBody>
      </p:sp>
      <p:sp>
        <p:nvSpPr>
          <p:cNvPr id="5" name="Title 9">
            <a:extLst>
              <a:ext uri="{FF2B5EF4-FFF2-40B4-BE49-F238E27FC236}">
                <a16:creationId xmlns:a16="http://schemas.microsoft.com/office/drawing/2014/main" id="{67B9A14B-DABD-469B-9541-F0E76385F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174" y="363806"/>
            <a:ext cx="11422063" cy="514431"/>
          </a:xfrm>
        </p:spPr>
        <p:txBody>
          <a:bodyPr/>
          <a:lstStyle/>
          <a:p>
            <a:r>
              <a:rPr lang="cy-GB"/>
              <a:t>Cyflwyniad</a:t>
            </a:r>
            <a:br>
              <a:rPr lang="cy-GB"/>
            </a:br>
            <a:r>
              <a:rPr lang="cy-GB"/>
              <a:t>Pam mae cymorth cyntaf yn bwysig?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6F83CD2-BF1F-4080-A7EA-1AB707337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384" y="5031071"/>
            <a:ext cx="1872208" cy="65954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29F44FA-BB55-478E-9201-067DD8162FA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00846" y="4941958"/>
            <a:ext cx="2202125" cy="59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490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40D4BB4-5053-4947-8BA8-C55CF31F9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/>
              <a:t>Cyflwyniad</a:t>
            </a:r>
            <a:br>
              <a:rPr lang="cy-GB"/>
            </a:br>
            <a:r>
              <a:rPr lang="cy-GB"/>
              <a:t>Pam mae cymorth cyntaf yn bwysig?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EF1F73C-A410-4D6F-A39E-646DDDDDDC0A}"/>
              </a:ext>
            </a:extLst>
          </p:cNvPr>
          <p:cNvSpPr/>
          <p:nvPr/>
        </p:nvSpPr>
        <p:spPr>
          <a:xfrm>
            <a:off x="350391" y="2509964"/>
            <a:ext cx="11436697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1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5250" b="0" i="0" u="none" strike="noStrike" cap="none" normalizeH="0" baseline="0" noProof="0" dirty="0">
                <a:ln>
                  <a:noFill/>
                </a:ln>
                <a:solidFill>
                  <a:srgbClr val="000000"/>
                </a:solidFill>
                <a:uLnTx/>
                <a:uFillTx/>
                <a:latin typeface="HelveticaNeueLT Pro 45 Lt"/>
                <a:ea typeface="+mn-ea"/>
                <a:cs typeface="+mn-cs"/>
              </a:rPr>
              <a:t>“Mae cymorth cyntaf yn </a:t>
            </a:r>
            <a:br>
              <a:rPr kumimoji="0" lang="cy-GB" sz="5250" b="0" i="0" u="none" strike="noStrike" cap="none" normalizeH="0" baseline="0" noProof="0" dirty="0">
                <a:ln>
                  <a:noFill/>
                </a:ln>
                <a:solidFill>
                  <a:srgbClr val="000000"/>
                </a:solidFill>
                <a:uLnTx/>
                <a:uFillTx/>
                <a:latin typeface="HelveticaNeueLT Pro 45 Lt"/>
                <a:ea typeface="+mn-ea"/>
                <a:cs typeface="+mn-cs"/>
              </a:rPr>
            </a:br>
            <a:r>
              <a:rPr kumimoji="0" lang="cy-GB" sz="5250" b="0" i="0" u="none" strike="noStrike" cap="none" normalizeH="0" baseline="0" noProof="0" dirty="0">
                <a:ln>
                  <a:noFill/>
                </a:ln>
                <a:solidFill>
                  <a:srgbClr val="000000"/>
                </a:solidFill>
                <a:uLnTx/>
                <a:uFillTx/>
                <a:latin typeface="HelveticaNeueLT Pro 45 Lt"/>
                <a:ea typeface="+mn-ea"/>
                <a:cs typeface="+mn-cs"/>
              </a:rPr>
              <a:t>bwysig oherwydd…”</a:t>
            </a:r>
          </a:p>
        </p:txBody>
      </p:sp>
    </p:spTree>
    <p:extLst>
      <p:ext uri="{BB962C8B-B14F-4D97-AF65-F5344CB8AC3E}">
        <p14:creationId xmlns:p14="http://schemas.microsoft.com/office/powerpoint/2010/main" val="3140349055"/>
      </p:ext>
    </p:extLst>
  </p:cSld>
  <p:clrMapOvr>
    <a:masterClrMapping/>
  </p:clrMapOvr>
</p:sld>
</file>

<file path=ppt/theme/theme1.xml><?xml version="1.0" encoding="utf-8"?>
<a:theme xmlns:a="http://schemas.openxmlformats.org/drawingml/2006/main" name="Red Cross FA V1">
  <a:themeElements>
    <a:clrScheme name="Office">
      <a:dk1>
        <a:srgbClr val="000000"/>
      </a:dk1>
      <a:lt1>
        <a:srgbClr val="FFFFFF"/>
      </a:lt1>
      <a:dk2>
        <a:srgbClr val="EE2A24"/>
      </a:dk2>
      <a:lt2>
        <a:srgbClr val="F6F6F6"/>
      </a:lt2>
      <a:accent1>
        <a:srgbClr val="D0011B"/>
      </a:accent1>
      <a:accent2>
        <a:srgbClr val="AFA48F"/>
      </a:accent2>
      <a:accent3>
        <a:srgbClr val="E95153"/>
      </a:accent3>
      <a:accent4>
        <a:srgbClr val="9D1F21"/>
      </a:accent4>
      <a:accent5>
        <a:srgbClr val="D7D8D7"/>
      </a:accent5>
      <a:accent6>
        <a:srgbClr val="65181B"/>
      </a:accent6>
      <a:hlink>
        <a:srgbClr val="EE2A24"/>
      </a:hlink>
      <a:folHlink>
        <a:srgbClr val="AFA48F"/>
      </a:folHlink>
    </a:clrScheme>
    <a:fontScheme name="Red Cross FA">
      <a:majorFont>
        <a:latin typeface="HelveticaNeueLT Pro 65 Md"/>
        <a:ea typeface=""/>
        <a:cs typeface=""/>
      </a:majorFont>
      <a:minorFont>
        <a:latin typeface="HelveticaNeueLT Pro 45 L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1100" dirty="0" smtClean="0"/>
        </a:defPPr>
      </a:lstStyle>
    </a:txDef>
  </a:objectDefaults>
  <a:extraClrSchemeLst/>
  <a:custClrLst>
    <a:custClr name="Teacher Sand">
      <a:srgbClr val="E4D7AC"/>
    </a:custClr>
    <a:custClr name="Secondary Duck">
      <a:srgbClr val="BADDEA"/>
    </a:custClr>
    <a:custClr name="Primary Mustard">
      <a:srgbClr val="F1B13B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Blue">
      <a:srgbClr val="193351"/>
    </a:custClr>
    <a:custClr name="Secondary Grey">
      <a:srgbClr val="5C747A"/>
    </a:custClr>
    <a:custClr name="Primary Sky">
      <a:srgbClr val="158AC0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Teal">
      <a:srgbClr val="2B7586"/>
    </a:custClr>
    <a:custClr name="Secondary Steel">
      <a:srgbClr val="5A98C0"/>
    </a:custClr>
    <a:custClr name="Primary Green">
      <a:srgbClr val="40A22A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Claret">
      <a:srgbClr val="7D1C23"/>
    </a:custClr>
    <a:custClr name="Secondary Dark Green">
      <a:srgbClr val="05853A"/>
    </a:custClr>
  </a:custClrLst>
  <a:extLst>
    <a:ext uri="{05A4C25C-085E-4340-85A3-A5531E510DB2}">
      <thm15:themeFamily xmlns:thm15="http://schemas.microsoft.com/office/thememl/2012/main" name="BRC_FirstAid_PowerPoint V2-1-nc-Teacher.potx" id="{AA0EF935-B42D-40E9-9768-15F4E12F1D67}" vid="{727B464A-32DC-46D8-93FC-88483F2AA9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018B266A524D8C6ED64754E3AA0C" ma:contentTypeVersion="38" ma:contentTypeDescription="Create a new document." ma:contentTypeScope="" ma:versionID="2c4d18413f6cbb8c67f5727473a6ba48">
  <xsd:schema xmlns:xsd="http://www.w3.org/2001/XMLSchema" xmlns:xs="http://www.w3.org/2001/XMLSchema" xmlns:p="http://schemas.microsoft.com/office/2006/metadata/properties" xmlns:ns2="097b2218-eb8c-44f0-b50d-d57756f492cd" xmlns:ns3="7aff5d3a-ac69-412e-8e86-2dc83d63a9de" targetNamespace="http://schemas.microsoft.com/office/2006/metadata/properties" ma:root="true" ma:fieldsID="da635d3af652d0743de53ea3db0bc43c" ns2:_="" ns3:_="">
    <xsd:import namespace="097b2218-eb8c-44f0-b50d-d57756f492cd"/>
    <xsd:import namespace="7aff5d3a-ac69-412e-8e86-2dc83d63a9d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Area"/>
                <xsd:element ref="ns3:HighLevelFolder"/>
                <xsd:element ref="ns3:SubFolder" minOccurs="0"/>
                <xsd:element ref="ns3:Archive" minOccurs="0"/>
                <xsd:element ref="ns3:Subfolder2" minOccurs="0"/>
                <xsd:element ref="ns3:Status" minOccurs="0"/>
                <xsd:element ref="ns3:GDPRnonCompliancedate" minOccurs="0"/>
                <xsd:element ref="ns3:Misc_x002e_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7b2218-eb8c-44f0-b50d-d57756f492c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ff5d3a-ac69-412e-8e86-2dc83d63a9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rea" ma:index="19" ma:displayName="Area (of responsibility)" ma:description="An area of CE activity with a named manager responsible for it. " ma:format="Dropdown" ma:indexed="true" ma:internalName="Area">
      <xsd:simpleType>
        <xsd:restriction base="dms:Choice">
          <xsd:enumeration value="Adult Portfolio"/>
          <xsd:enumeration value="Learning Design"/>
          <xsd:enumeration value="Direct Delivery"/>
          <xsd:enumeration value="Learning and Development"/>
          <xsd:enumeration value="Marketing"/>
          <xsd:enumeration value="Youth Portfolio"/>
          <xsd:enumeration value="Leadership Team"/>
          <xsd:enumeration value="Funding"/>
        </xsd:restriction>
      </xsd:simpleType>
    </xsd:element>
    <xsd:element name="HighLevelFolder" ma:index="20" ma:displayName="High Level Folder" ma:description="The main types of document CE produce" ma:format="Dropdown" ma:indexed="true" ma:internalName="HighLevelFolder">
      <xsd:simpleType>
        <xsd:restriction base="dms:Choice">
          <xsd:enumeration value="Communication"/>
          <xsd:enumeration value="Learning Design"/>
          <xsd:enumeration value="Products"/>
          <xsd:enumeration value="Procedural Documents"/>
          <xsd:enumeration value="Policy Documents"/>
          <xsd:enumeration value="Portfolio"/>
          <xsd:enumeration value="Content Assets"/>
          <xsd:enumeration value="Strategy"/>
          <xsd:enumeration value="Research and Insight"/>
          <xsd:enumeration value="Products / Resources"/>
        </xsd:restriction>
      </xsd:simpleType>
    </xsd:element>
    <xsd:element name="SubFolder" ma:index="21" nillable="true" ma:displayName="Topic" ma:description="What overall topic does this file belong under? - A tag audit is currently ongoing, currently available tags are not representative of the final selection." ma:format="Dropdown" ma:internalName="SubFolder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-Apps"/>
                    <xsd:enumeration value="-Kindness"/>
                    <xsd:enumeration value="-Climate Change"/>
                    <xsd:enumeration value="-Curriculum"/>
                    <xsd:enumeration value="-Loneliness"/>
                    <xsd:enumeration value="-Disasters and Emergencies"/>
                    <xsd:enumeration value="-First Aid"/>
                    <xsd:enumeration value="-Refugees and Migration"/>
                    <xsd:enumeration value="-Empathy"/>
                    <xsd:enumeration value="-Pedagogy"/>
                    <xsd:enumeration value="-Agile"/>
                    <xsd:enumeration value="-Support Centre"/>
                    <xsd:enumeration value="-Recruitment and Development"/>
                    <xsd:enumeration value="-Volunteers"/>
                    <xsd:enumeration value="-Ways of Working"/>
                    <xsd:enumeration value="-Conflict"/>
                    <xsd:enumeration value="-Marketing Tools"/>
                    <xsd:enumeration value="-Preparedness"/>
                    <xsd:enumeration value="-Returning to Face to Face"/>
                    <xsd:enumeration value="-Handovers"/>
                    <xsd:enumeration value="-Wellbeing"/>
                    <xsd:enumeration value="-Equality Diversity and Inclusion (EDI)"/>
                    <xsd:enumeration value="- Adapt and Recover"/>
                    <xsd:enumeration value="-Health inequalities"/>
                    <xsd:enumeration value="-Education Standards"/>
                    <xsd:enumeration value="-Respect"/>
                    <xsd:enumeration value="Career Development Pathways"/>
                  </xsd:restriction>
                </xsd:simpleType>
              </xsd:element>
            </xsd:sequence>
          </xsd:extension>
        </xsd:complexContent>
      </xsd:complexType>
    </xsd:element>
    <xsd:element name="Archive" ma:index="22" nillable="true" ma:displayName="Archive" ma:default="0" ma:description="If yes is selected the file will be archived and no longer appear in the general view. It will instead appear in the archive view." ma:format="Dropdown" ma:indexed="true" ma:internalName="Archive">
      <xsd:simpleType>
        <xsd:restriction base="dms:Boolean"/>
      </xsd:simpleType>
    </xsd:element>
    <xsd:element name="Subfolder2" ma:index="23" nillable="true" ma:displayName="Project" ma:description="Which Product or Project does this file relate to? - A tag audit is currently ongoing, currently available tags are not representative of the final selection." ma:format="Dropdown" ma:internalName="Subfolder2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-Drugs and Alcohol"/>
                    <xsd:enumeration value="-First Aid Champions"/>
                    <xsd:enumeration value="-Homelessness"/>
                    <xsd:enumeration value="-Knife Crime"/>
                    <xsd:enumeration value="-Lifescan"/>
                    <xsd:enumeration value="-Museums and Archives Posters"/>
                    <xsd:enumeration value="-Older People"/>
                    <xsd:enumeration value="-Sprint"/>
                    <xsd:enumeration value="-Summer of Kindness"/>
                    <xsd:enumeration value="-Training Programmes"/>
                    <xsd:enumeration value="-Bitesize"/>
                    <xsd:enumeration value="-Life Live It"/>
                    <xsd:enumeration value="-Global Disaster Preparedness Centre"/>
                    <xsd:enumeration value="-Not on Sunday"/>
                    <xsd:enumeration value="-World First Aid Day"/>
                    <xsd:enumeration value="-EveryDay First Aid"/>
                    <xsd:enumeration value="-EDI Working Group"/>
                    <xsd:enumeration value="-Scouts"/>
                    <xsd:enumeration value="-Vaccine Voices"/>
                    <xsd:enumeration value="-Refugee Week"/>
                    <xsd:enumeration value="-Newsthink"/>
                    <xsd:enumeration value="-Black Lives Matter"/>
                    <xsd:enumeration value="-Online Teaching Resource"/>
                    <xsd:enumeration value="-Education Standards"/>
                    <xsd:enumeration value="-Co-production"/>
                    <xsd:enumeration value="-Face to Face"/>
                    <xsd:enumeration value="Coping with challenges"/>
                    <xsd:enumeration value="Quality Assurance"/>
                  </xsd:restriction>
                </xsd:simpleType>
              </xsd:element>
            </xsd:sequence>
          </xsd:extension>
        </xsd:complexContent>
      </xsd:complexType>
    </xsd:element>
    <xsd:element name="Status" ma:index="24" nillable="true" ma:displayName="Status" ma:description="To show which of the documents reflects the final live product, and which are just drafts or supported development of product" ma:format="Dropdown" ma:internalName="Status">
      <xsd:simpleType>
        <xsd:union memberTypes="dms:Text">
          <xsd:simpleType>
            <xsd:restriction base="dms:Choice">
              <xsd:enumeration value="Live"/>
              <xsd:enumeration value="In review"/>
              <xsd:enumeration value="Draft"/>
              <xsd:enumeration value="Supporting documents"/>
              <xsd:enumeration value="Non GDPR Compliant"/>
            </xsd:restriction>
          </xsd:simpleType>
        </xsd:union>
      </xsd:simpleType>
    </xsd:element>
    <xsd:element name="GDPRnonCompliancedate" ma:index="25" nillable="true" ma:displayName="GDPR non Compliance date" ma:format="DateOnly" ma:indexed="true" ma:internalName="GDPRnonCompliancedate">
      <xsd:simpleType>
        <xsd:restriction base="dms:DateTime"/>
      </xsd:simpleType>
    </xsd:element>
    <xsd:element name="Misc_x002e_" ma:index="26" nillable="true" ma:displayName="Misc. " ma:description="After the file has been tagged under Topic and Project, this column is for any further description to be added. Please avoid acronyms where possible. " ma:format="Dropdown" ma:internalName="Misc_x002e_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usiness Case"/>
                    <xsd:enumeration value="-Covid-19"/>
                    <xsd:enumeration value="-Comms Plans"/>
                    <xsd:enumeration value="-Creative"/>
                    <xsd:enumeration value="-Direct Delivery"/>
                    <xsd:enumeration value="-Discrimination"/>
                    <xsd:enumeration value="-Diversity"/>
                    <xsd:enumeration value="-Evaluation"/>
                    <xsd:enumeration value="-GDPR"/>
                    <xsd:enumeration value="-Guidance"/>
                    <xsd:enumeration value="-Induction"/>
                    <xsd:enumeration value="-Minutes"/>
                    <xsd:enumeration value="-Partnerships"/>
                    <xsd:enumeration value="-Printed Pack"/>
                    <xsd:enumeration value="-Retrospective"/>
                    <xsd:enumeration value="-Analysis"/>
                    <xsd:enumeration value="-21 Day Challenge"/>
                    <xsd:enumeration value="-Bookings"/>
                    <xsd:enumeration value="-Competitor Landscape"/>
                    <xsd:enumeration value="-Advocacy"/>
                    <xsd:enumeration value="-Style Guide"/>
                    <xsd:enumeration value="-Engagement"/>
                    <xsd:enumeration value="-Impact Assessment"/>
                    <xsd:enumeration value="-Evidence"/>
                    <xsd:enumeration value="-Kick-off"/>
                    <xsd:enumeration value="-Forms"/>
                    <xsd:enumeration value="-Kids Kits Cards"/>
                    <xsd:enumeration value="-Icons"/>
                    <xsd:enumeration value="-Intern"/>
                    <xsd:enumeration value="-Introduction"/>
                    <xsd:enumeration value="-July 2020 survey"/>
                    <xsd:enumeration value="-Lunch and Learn"/>
                    <xsd:enumeration value="-Visuals and Artwork"/>
                    <xsd:enumeration value="-Pilot"/>
                    <xsd:enumeration value="-Primary School"/>
                    <xsd:enumeration value="-Project Board"/>
                    <xsd:enumeration value="-React"/>
                    <xsd:enumeration value="-Recover"/>
                    <xsd:enumeration value="-Reflect"/>
                    <xsd:enumeration value="-Reporting"/>
                    <xsd:enumeration value="-Risk Assessments"/>
                    <xsd:enumeration value="-Secondary School"/>
                    <xsd:enumeration value="-Skill Guide"/>
                    <xsd:enumeration value="-Comms"/>
                    <xsd:enumeration value="-Content"/>
                    <xsd:enumeration value="-Other"/>
                    <xsd:enumeration value="-Welsh Language"/>
                    <xsd:enumeration value="-Sticker"/>
                    <xsd:enumeration value="-Minutes"/>
                    <xsd:enumeration value="-Template"/>
                    <xsd:enumeration value="-User Workshop"/>
                    <xsd:enumeration value="-Project Management"/>
                    <xsd:enumeration value="-Baby and Child"/>
                    <xsd:enumeration value="-E-mails"/>
                    <xsd:enumeration value="-Photos"/>
                    <xsd:enumeration value="-Video"/>
                    <xsd:enumeration value="Leaflet"/>
                  </xsd:restriction>
                </xsd:simpleType>
              </xsd:element>
            </xsd:sequence>
          </xsd:extension>
        </xsd:complexContent>
      </xsd:complexType>
    </xsd:element>
    <xsd:element name="MediaServiceLocation" ma:index="27" nillable="true" ma:displayName="Location" ma:internalName="MediaServiceLocation" ma:readOnly="true">
      <xsd:simpleType>
        <xsd:restriction base="dms:Text"/>
      </xsd:simpleType>
    </xsd:element>
    <xsd:element name="MediaLengthInSeconds" ma:index="2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30" nillable="true" ma:taxonomy="true" ma:internalName="lcf76f155ced4ddcb4097134ff3c332f" ma:taxonomyFieldName="MediaServiceImageTags" ma:displayName="Image Tags" ma:readOnly="false" ma:fieldId="{5cf76f15-5ced-4ddc-b409-7134ff3c332f}" ma:taxonomyMulti="true" ma:sspId="15167c16-a890-4d0e-8066-19c144e748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rchive xmlns="7aff5d3a-ac69-412e-8e86-2dc83d63a9de">false</Archive>
    <Status xmlns="7aff5d3a-ac69-412e-8e86-2dc83d63a9de" xsi:nil="true"/>
    <Subfolder2 xmlns="7aff5d3a-ac69-412e-8e86-2dc83d63a9de" xsi:nil="true"/>
    <Area xmlns="7aff5d3a-ac69-412e-8e86-2dc83d63a9de"/>
    <HighLevelFolder xmlns="7aff5d3a-ac69-412e-8e86-2dc83d63a9de"/>
    <Misc_x002e_ xmlns="7aff5d3a-ac69-412e-8e86-2dc83d63a9de" xsi:nil="true"/>
    <GDPRnonCompliancedate xmlns="7aff5d3a-ac69-412e-8e86-2dc83d63a9de" xsi:nil="true"/>
    <SubFolder xmlns="7aff5d3a-ac69-412e-8e86-2dc83d63a9de" xsi:nil="true"/>
    <lcf76f155ced4ddcb4097134ff3c332f xmlns="7aff5d3a-ac69-412e-8e86-2dc83d63a9d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F3FC1A8-48D6-4D11-AFD9-AF379A23374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7E2756-8C4A-48EB-804E-FC7F1BED20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7b2218-eb8c-44f0-b50d-d57756f492cd"/>
    <ds:schemaRef ds:uri="7aff5d3a-ac69-412e-8e86-2dc83d63a9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3B53DF2-04B3-4D03-A670-98290F21EAE2}">
  <ds:schemaRefs>
    <ds:schemaRef ds:uri="http://schemas.microsoft.com/office/2006/metadata/properties"/>
    <ds:schemaRef ds:uri="http://schemas.microsoft.com/office/infopath/2007/PartnerControls"/>
    <ds:schemaRef ds:uri="7aff5d3a-ac69-412e-8e86-2dc83d63a9d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216</Words>
  <Application>Microsoft Office PowerPoint</Application>
  <PresentationFormat>Widescreen</PresentationFormat>
  <Paragraphs>44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Red Cross FA V1</vt:lpstr>
      <vt:lpstr>Dadl ar droed</vt:lpstr>
      <vt:lpstr>Cyflwyniad Pam mae cymorth cyntaf yn bwysig?</vt:lpstr>
      <vt:lpstr>Cyflwyniad Pam mae cymorth cyntaf yn bwysig?</vt:lpstr>
      <vt:lpstr>Cyflwyniad Pam mae cymorth cyntaf yn bwysig?</vt:lpstr>
      <vt:lpstr>Cyflwyniad Pam mae cymorth cyntaf yn bwysig?</vt:lpstr>
      <vt:lpstr>Cyflwyniad Pam mae cymorth cyntaf yn bwysig?</vt:lpstr>
      <vt:lpstr>Cyflwyniad Pam mae cymorth cyntaf yn bwysig?</vt:lpstr>
      <vt:lpstr>Cyflwyniad Pam mae cymorth cyntaf yn bwysig?</vt:lpstr>
      <vt:lpstr>Cyflwyniad Pam mae cymorth cyntaf yn bwysig?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Chloe Bruce</dc:creator>
  <cp:lastModifiedBy>Dafydd Williams</cp:lastModifiedBy>
  <cp:revision>5</cp:revision>
  <dcterms:created xsi:type="dcterms:W3CDTF">2022-02-21T11:54:06Z</dcterms:created>
  <dcterms:modified xsi:type="dcterms:W3CDTF">2023-11-09T13:58:00Z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0x0101002470018B266A524D8C6ED64754E3AA0C</vt:lpwstr>
  </property>
  <property fmtid="{D5CDD505-2E9C-101B-9397-08002B2CF9AE}" pid="3" name="_dlc_policyId">
    <vt:lpwstr/>
  </property>
  <property fmtid="{D5CDD505-2E9C-101B-9397-08002B2CF9AE}" pid="4" name="ItemRetentionFormula">
    <vt:lpwstr/>
  </property>
  <property fmtid="{D5CDD505-2E9C-101B-9397-08002B2CF9AE}" pid="5" name="MediaServiceImageTags">
    <vt:lpwstr/>
  </property>
  <property fmtid="{D5CDD505-2E9C-101B-9397-08002B2CF9AE}" pid="6" name="TaxCatchAll">
    <vt:lpwstr/>
  </property>
  <property fmtid="{D5CDD505-2E9C-101B-9397-08002B2CF9AE}" pid="7" name="b5bd0e747d9243cdba6014139b7d7e8a">
    <vt:lpwstr/>
  </property>
  <property fmtid="{D5CDD505-2E9C-101B-9397-08002B2CF9AE}" pid="8" name="BRC_x002d_Classification">
    <vt:lpwstr/>
  </property>
  <property fmtid="{D5CDD505-2E9C-101B-9397-08002B2CF9AE}" pid="9" name="BRC-Classification">
    <vt:lpwstr/>
  </property>
</Properties>
</file>