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2"/>
  </p:notesMasterIdLst>
  <p:sldIdLst>
    <p:sldId id="297" r:id="rId2"/>
    <p:sldId id="305" r:id="rId3"/>
    <p:sldId id="341" r:id="rId4"/>
    <p:sldId id="327" r:id="rId5"/>
    <p:sldId id="328" r:id="rId6"/>
    <p:sldId id="331" r:id="rId7"/>
    <p:sldId id="334" r:id="rId8"/>
    <p:sldId id="340" r:id="rId9"/>
    <p:sldId id="337" r:id="rId10"/>
    <p:sldId id="330" r:id="rId11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6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37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1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6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00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cards to role-play this 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4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1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av/uk-england-derbyshire-38321371/girl-six-calls-999-after-mum-collaps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Calling 999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/>
              <a:t>Safety: learn</a:t>
            </a:r>
          </a:p>
          <a:p>
            <a:r>
              <a:rPr lang="en-US" dirty="0"/>
              <a:t>Calling 999</a:t>
            </a:r>
          </a:p>
          <a:p>
            <a:endParaRPr lang="en-GB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8338C0C-1380-4DFE-8275-5E69388B5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40016" y="1343577"/>
            <a:ext cx="3181388" cy="4160943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5600" y="548680"/>
            <a:ext cx="9561138" cy="1279196"/>
          </a:xfrm>
        </p:spPr>
        <p:txBody>
          <a:bodyPr/>
          <a:lstStyle/>
          <a:p>
            <a:r>
              <a:rPr lang="en-GB" dirty="0"/>
              <a:t>Calling 999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415480" y="2708920"/>
            <a:ext cx="8856984" cy="1613288"/>
          </a:xfrm>
        </p:spPr>
        <p:txBody>
          <a:bodyPr/>
          <a:lstStyle/>
          <a:p>
            <a:endParaRPr lang="en-GB" dirty="0"/>
          </a:p>
          <a:p>
            <a:pPr lvl="0"/>
            <a:r>
              <a:rPr lang="en-GB" dirty="0"/>
              <a:t>If you know someone is ill or injured and needs help from a doctor quickly:</a:t>
            </a:r>
          </a:p>
          <a:p>
            <a:pPr lvl="0"/>
            <a:r>
              <a:rPr lang="en-GB" b="0" dirty="0"/>
              <a:t> </a:t>
            </a:r>
          </a:p>
          <a:p>
            <a:pPr lvl="0"/>
            <a:r>
              <a:rPr lang="en-GB" b="0" dirty="0"/>
              <a:t>Call 999 and ask for an ambulance</a:t>
            </a:r>
          </a:p>
          <a:p>
            <a:pPr lvl="0"/>
            <a:endParaRPr lang="en-GB" b="0" dirty="0"/>
          </a:p>
          <a:p>
            <a:pPr lvl="0"/>
            <a:r>
              <a:rPr lang="en-GB" b="0" dirty="0"/>
              <a:t>Listen to the call handler and answer their questions as best as you can</a:t>
            </a:r>
          </a:p>
          <a:p>
            <a:endParaRPr lang="en-GB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8338C0C-1380-4DFE-8275-5E69388B5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3352" y="55520"/>
            <a:ext cx="1728192" cy="2260305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44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027F9F-9541-487E-A54C-FA308A47A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225362"/>
            <a:ext cx="10822805" cy="976962"/>
          </a:xfrm>
        </p:spPr>
        <p:txBody>
          <a:bodyPr/>
          <a:lstStyle/>
          <a:p>
            <a:endParaRPr lang="en-US" dirty="0"/>
          </a:p>
          <a:p>
            <a:r>
              <a:rPr lang="en-GB" sz="4000" dirty="0"/>
              <a:t>Lilly-Mae’s 999 call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1EADA6-F23E-45CD-BA19-038BC1B7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Safety: learn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  <a:latin typeface="HelveticaNeueLT Pro 45 Lt"/>
              </a:rPr>
              <a:t>Calling 999	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A3F701-5928-4D89-B5E8-4102919A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8DE5D-B7C8-4CE5-9BB2-E7533866841B}"/>
              </a:ext>
            </a:extLst>
          </p:cNvPr>
          <p:cNvSpPr txBox="1"/>
          <p:nvPr/>
        </p:nvSpPr>
        <p:spPr>
          <a:xfrm>
            <a:off x="384174" y="1124744"/>
            <a:ext cx="11328450" cy="52565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800" b="1" dirty="0"/>
              <a:t>Call-handler</a:t>
            </a:r>
            <a:r>
              <a:rPr lang="en-US" sz="1800" dirty="0"/>
              <a:t>: Ok, is she breathing?</a:t>
            </a:r>
            <a:endParaRPr lang="en-GB" sz="1800" dirty="0"/>
          </a:p>
          <a:p>
            <a:r>
              <a:rPr lang="en-US" sz="1800" b="1" dirty="0"/>
              <a:t>Girl</a:t>
            </a:r>
            <a:r>
              <a:rPr lang="en-US" sz="1800" dirty="0"/>
              <a:t>: I don’t know because I can’t wake her up</a:t>
            </a:r>
            <a:endParaRPr lang="en-GB" sz="1800" dirty="0"/>
          </a:p>
          <a:p>
            <a:r>
              <a:rPr lang="en-US" sz="1800" b="1" dirty="0"/>
              <a:t>Call-handler</a:t>
            </a:r>
            <a:r>
              <a:rPr lang="en-US" sz="1800" dirty="0"/>
              <a:t>: Right, tell me exactly what’s happened</a:t>
            </a:r>
            <a:endParaRPr lang="en-GB" sz="1800" dirty="0"/>
          </a:p>
          <a:p>
            <a:r>
              <a:rPr lang="en-US" sz="1800" b="1" dirty="0"/>
              <a:t>Girl</a:t>
            </a:r>
            <a:r>
              <a:rPr lang="en-US" sz="1800" dirty="0"/>
              <a:t>: She’s </a:t>
            </a:r>
            <a:r>
              <a:rPr lang="en-US" sz="1800" dirty="0" err="1"/>
              <a:t>falled</a:t>
            </a:r>
            <a:r>
              <a:rPr lang="en-US" sz="1800" dirty="0"/>
              <a:t> on the floor and she </a:t>
            </a:r>
            <a:r>
              <a:rPr lang="en-US" sz="1800" dirty="0" err="1"/>
              <a:t>spinned</a:t>
            </a:r>
            <a:r>
              <a:rPr lang="en-US" sz="1800" dirty="0"/>
              <a:t> her head round</a:t>
            </a:r>
            <a:endParaRPr lang="en-GB" sz="1800" dirty="0"/>
          </a:p>
          <a:p>
            <a:r>
              <a:rPr lang="en-US" sz="1800" b="1" dirty="0"/>
              <a:t>Call-handler</a:t>
            </a:r>
            <a:r>
              <a:rPr lang="en-US" sz="1800" dirty="0"/>
              <a:t>: How far did she fall?</a:t>
            </a:r>
            <a:endParaRPr lang="en-GB" sz="1800" dirty="0"/>
          </a:p>
          <a:p>
            <a:r>
              <a:rPr lang="en-US" sz="1800" b="1" dirty="0"/>
              <a:t>Girl</a:t>
            </a:r>
            <a:r>
              <a:rPr lang="en-US" sz="1800" dirty="0"/>
              <a:t>: Really far cos she’s really big</a:t>
            </a:r>
            <a:endParaRPr lang="en-GB" sz="1800" dirty="0"/>
          </a:p>
          <a:p>
            <a:r>
              <a:rPr lang="en-US" sz="1800" b="1" dirty="0"/>
              <a:t>Call-handler</a:t>
            </a:r>
            <a:r>
              <a:rPr lang="en-US" sz="1800" dirty="0"/>
              <a:t>: What’s your name?</a:t>
            </a:r>
            <a:endParaRPr lang="en-GB" sz="1800" dirty="0"/>
          </a:p>
          <a:p>
            <a:r>
              <a:rPr lang="en-US" sz="1800" b="1" dirty="0"/>
              <a:t>Girl</a:t>
            </a:r>
            <a:r>
              <a:rPr lang="en-US" sz="1800" dirty="0"/>
              <a:t>: Lily-Mae</a:t>
            </a:r>
            <a:endParaRPr lang="en-GB" sz="1800" dirty="0"/>
          </a:p>
          <a:p>
            <a:r>
              <a:rPr lang="en-US" sz="1800" b="1" dirty="0"/>
              <a:t>Call-handler</a:t>
            </a:r>
            <a:r>
              <a:rPr lang="en-US" sz="1800" dirty="0"/>
              <a:t>: OK, how old are you?</a:t>
            </a:r>
            <a:endParaRPr lang="en-GB" sz="1800" dirty="0"/>
          </a:p>
          <a:p>
            <a:r>
              <a:rPr lang="en-US" sz="1800" b="1" dirty="0"/>
              <a:t>Girl</a:t>
            </a:r>
            <a:r>
              <a:rPr lang="en-US" sz="1800" dirty="0"/>
              <a:t>: Six</a:t>
            </a:r>
            <a:endParaRPr lang="en-GB" sz="1800" dirty="0"/>
          </a:p>
          <a:p>
            <a:r>
              <a:rPr lang="en-US" sz="1800" b="1" dirty="0"/>
              <a:t>Call-handler</a:t>
            </a:r>
            <a:r>
              <a:rPr lang="en-US" sz="1800" dirty="0"/>
              <a:t>: Just go to your front door where you’d let the people in and go let the ambulance people in. Hello, is the ambulance people there?</a:t>
            </a:r>
            <a:endParaRPr lang="en-GB" sz="1800" dirty="0"/>
          </a:p>
          <a:p>
            <a:r>
              <a:rPr lang="en-US" sz="1800" b="1" dirty="0"/>
              <a:t>Girl</a:t>
            </a:r>
            <a:r>
              <a:rPr lang="en-US" sz="1800" dirty="0"/>
              <a:t>: Yep. </a:t>
            </a:r>
            <a:endParaRPr lang="en-GB" sz="1800" dirty="0"/>
          </a:p>
          <a:p>
            <a:r>
              <a:rPr lang="en-US" sz="1800" b="1" dirty="0"/>
              <a:t>Call-handler</a:t>
            </a:r>
            <a:r>
              <a:rPr lang="en-US" sz="1800" dirty="0"/>
              <a:t>: They’re there with you? OK, go and show them where your mummy is</a:t>
            </a:r>
            <a:endParaRPr lang="en-GB" sz="1800" dirty="0"/>
          </a:p>
          <a:p>
            <a:r>
              <a:rPr lang="en-US" sz="1800" b="1" dirty="0"/>
              <a:t>Paramedic</a:t>
            </a:r>
            <a:r>
              <a:rPr lang="en-US" sz="1800" dirty="0"/>
              <a:t>: Portia? Portia, can you hear me?</a:t>
            </a:r>
            <a:endParaRPr lang="en-GB" sz="1800" dirty="0"/>
          </a:p>
          <a:p>
            <a:r>
              <a:rPr lang="en-US" sz="1800" b="1" dirty="0"/>
              <a:t>Call-handler</a:t>
            </a:r>
            <a:r>
              <a:rPr lang="en-US" sz="1800" dirty="0"/>
              <a:t>: Are there people there with you now? Are the people from the ambulance there with you?  </a:t>
            </a:r>
            <a:endParaRPr lang="en-GB" sz="1800" dirty="0"/>
          </a:p>
          <a:p>
            <a:r>
              <a:rPr lang="en-US" sz="1800" b="1" dirty="0"/>
              <a:t>Girl</a:t>
            </a:r>
            <a:r>
              <a:rPr lang="en-US" sz="1800" dirty="0"/>
              <a:t>: Yes</a:t>
            </a:r>
          </a:p>
          <a:p>
            <a:endParaRPr lang="en-US" sz="1800" dirty="0"/>
          </a:p>
          <a:p>
            <a:r>
              <a:rPr lang="en-US" sz="1800" i="1" dirty="0"/>
              <a:t>This transcript is part of a real 999 call that can be listened to here: </a:t>
            </a:r>
            <a:r>
              <a:rPr lang="en-GB" u="sng" dirty="0">
                <a:hlinkClick r:id="rId3"/>
              </a:rPr>
              <a:t>https://www.bbc.co.uk/news/av/uk-england-derbyshire-38321371/girl-six-calls-999-after-mum-collapses</a:t>
            </a:r>
            <a:endParaRPr lang="en-GB" sz="1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8E69E-C734-4308-8D3B-65E9F9A53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1055864"/>
            <a:ext cx="2316681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027F9F-9541-487E-A54C-FA308A47A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2511" y="1196752"/>
            <a:ext cx="7545387" cy="457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GB" dirty="0"/>
              <a:t>What is the number you need to call in an emergency?</a:t>
            </a:r>
          </a:p>
          <a:p>
            <a:endParaRPr lang="en-GB" dirty="0"/>
          </a:p>
          <a:p>
            <a:pPr lvl="0"/>
            <a:r>
              <a:rPr lang="en-GB" dirty="0"/>
              <a:t>a) 999</a:t>
            </a:r>
          </a:p>
          <a:p>
            <a:pPr lvl="0"/>
            <a:r>
              <a:rPr lang="en-GB" dirty="0"/>
              <a:t>b) 111</a:t>
            </a:r>
          </a:p>
          <a:p>
            <a:pPr lvl="0"/>
            <a:r>
              <a:rPr lang="en-GB" dirty="0"/>
              <a:t>c) 101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1EADA6-F23E-45CD-BA19-038BC1B7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Safety: learn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  <a:latin typeface="HelveticaNeueLT Pro 45 Lt"/>
              </a:rPr>
              <a:t>Calling 999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A3F701-5928-4D89-B5E8-4102919A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8FBCAF-308B-4846-B900-6BAE2B136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6992"/>
            <a:ext cx="5104637" cy="29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9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027F9F-9541-487E-A54C-FA308A47A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174" y="889656"/>
            <a:ext cx="11328449" cy="457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GB" dirty="0"/>
              <a:t>What questions will the 999-call handler ask you?</a:t>
            </a:r>
          </a:p>
          <a:p>
            <a:pPr lvl="0"/>
            <a:r>
              <a:rPr lang="en-GB" sz="3600" dirty="0"/>
              <a:t>a) What the time is it and what colour is your hair?</a:t>
            </a:r>
          </a:p>
          <a:p>
            <a:pPr lvl="0"/>
            <a:r>
              <a:rPr lang="en-GB" sz="3600" dirty="0"/>
              <a:t>b) Where was your last holiday and was it fun?</a:t>
            </a:r>
          </a:p>
          <a:p>
            <a:pPr lvl="0"/>
            <a:r>
              <a:rPr lang="en-GB" sz="3600" dirty="0"/>
              <a:t>c) What’s happened and what’s your address?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1EADA6-F23E-45CD-BA19-038BC1B7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Safety: learn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  <a:latin typeface="HelveticaNeueLT Pro 45 Lt"/>
              </a:rPr>
              <a:t>Calling 999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A3F701-5928-4D89-B5E8-4102919A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68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027F9F-9541-487E-A54C-FA308A47A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1268760"/>
            <a:ext cx="11328449" cy="457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GB" dirty="0"/>
              <a:t>What might help you to stay calm when calling 999?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a) yelling loudly</a:t>
            </a:r>
          </a:p>
          <a:p>
            <a:pPr lvl="0"/>
            <a:r>
              <a:rPr lang="en-GB" dirty="0"/>
              <a:t>b) breathing deeply </a:t>
            </a:r>
          </a:p>
          <a:p>
            <a:pPr lvl="0"/>
            <a:r>
              <a:rPr lang="en-GB" dirty="0"/>
              <a:t>c) running around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1EADA6-F23E-45CD-BA19-038BC1B7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Safety: learn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  <a:latin typeface="HelveticaNeueLT Pro 45 Lt"/>
              </a:rPr>
              <a:t>Calling 999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A3F701-5928-4D89-B5E8-4102919A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60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027F9F-9541-487E-A54C-FA308A47A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4683" y="1402128"/>
            <a:ext cx="2838685" cy="4835183"/>
          </a:xfrm>
          <a:ln>
            <a:solidFill>
              <a:schemeClr val="tx2"/>
            </a:solidFill>
          </a:ln>
        </p:spPr>
        <p:txBody>
          <a:bodyPr/>
          <a:lstStyle/>
          <a:p>
            <a:endParaRPr lang="en-US" sz="2000" dirty="0"/>
          </a:p>
          <a:p>
            <a:pPr>
              <a:lnSpc>
                <a:spcPct val="150000"/>
              </a:lnSpc>
            </a:pPr>
            <a:r>
              <a:rPr lang="en-GB" sz="2000" b="1" dirty="0"/>
              <a:t>What is the number you need to call in an emergency?</a:t>
            </a:r>
          </a:p>
          <a:p>
            <a:pPr lvl="0">
              <a:lnSpc>
                <a:spcPct val="150000"/>
              </a:lnSpc>
            </a:pPr>
            <a:endParaRPr lang="en-GB" sz="2000" dirty="0"/>
          </a:p>
          <a:p>
            <a:pPr lvl="0">
              <a:lnSpc>
                <a:spcPct val="150000"/>
              </a:lnSpc>
            </a:pPr>
            <a:r>
              <a:rPr lang="en-GB" sz="2000" b="1" dirty="0"/>
              <a:t>999</a:t>
            </a:r>
          </a:p>
          <a:p>
            <a:pPr lvl="0">
              <a:lnSpc>
                <a:spcPct val="150000"/>
              </a:lnSpc>
            </a:pPr>
            <a:r>
              <a:rPr lang="en-GB" sz="2000" dirty="0"/>
              <a:t>111</a:t>
            </a:r>
          </a:p>
          <a:p>
            <a:pPr lvl="0">
              <a:lnSpc>
                <a:spcPct val="150000"/>
              </a:lnSpc>
            </a:pPr>
            <a:r>
              <a:rPr lang="en-GB" sz="2000" dirty="0"/>
              <a:t>101</a:t>
            </a:r>
          </a:p>
          <a:p>
            <a:endParaRPr lang="en-US" sz="2000" dirty="0"/>
          </a:p>
          <a:p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1EADA6-F23E-45CD-BA19-038BC1B7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Safety: learn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  <a:latin typeface="HelveticaNeueLT Pro 45 Lt"/>
              </a:rPr>
              <a:t>Calling 999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A3F701-5928-4D89-B5E8-4102919A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9FC2585-BD1C-4D91-955B-EE71B5A40B31}"/>
              </a:ext>
            </a:extLst>
          </p:cNvPr>
          <p:cNvSpPr txBox="1">
            <a:spLocks/>
          </p:cNvSpPr>
          <p:nvPr/>
        </p:nvSpPr>
        <p:spPr>
          <a:xfrm>
            <a:off x="8022528" y="1402128"/>
            <a:ext cx="3978128" cy="483518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0" tIns="0" rIns="0" bIns="0" anchor="ctr">
            <a:noAutofit/>
          </a:bodyPr>
          <a:lstStyle>
            <a:lvl1pPr marL="0" algn="ctr" eaLnBrk="1" hangingPunct="1">
              <a:lnSpc>
                <a:spcPts val="6800"/>
              </a:lnSpc>
              <a:defRPr sz="5400">
                <a:latin typeface="+mj-lt"/>
                <a:ea typeface="+mn-ea"/>
                <a:cs typeface="+mn-cs"/>
              </a:defRPr>
            </a:lvl1pPr>
            <a:lvl2pPr marL="0" indent="0" algn="ctr" eaLnBrk="1" hangingPunct="1">
              <a:lnSpc>
                <a:spcPts val="6800"/>
              </a:lnSpc>
              <a:defRPr sz="5400">
                <a:latin typeface="+mn-lt"/>
                <a:ea typeface="+mn-ea"/>
                <a:cs typeface="+mn-cs"/>
              </a:defRPr>
            </a:lvl2pPr>
            <a:lvl3pPr marL="0" indent="0" algn="ctr" eaLnBrk="1" hangingPunct="1">
              <a:lnSpc>
                <a:spcPts val="2800"/>
              </a:lnSpc>
              <a:defRPr sz="2400" b="1">
                <a:latin typeface="HelveticaNeueLT Pro 65 Md" panose="020B0804020202020204" pitchFamily="34" charset="0"/>
                <a:ea typeface="+mn-ea"/>
                <a:cs typeface="+mn-cs"/>
              </a:defRPr>
            </a:lvl3pPr>
            <a:lvl4pPr marL="0" indent="0" algn="ctr" eaLnBrk="1" hangingPunct="1">
              <a:lnSpc>
                <a:spcPts val="2800"/>
              </a:lnSpc>
              <a:defRPr sz="2400">
                <a:latin typeface="+mn-lt"/>
                <a:ea typeface="+mn-ea"/>
                <a:cs typeface="+mn-cs"/>
              </a:defRPr>
            </a:lvl4pPr>
            <a:lvl5pPr marL="0" indent="0" algn="ctr" eaLnBrk="1" hangingPunct="1">
              <a:lnSpc>
                <a:spcPts val="2400"/>
              </a:lnSpc>
              <a:defRPr sz="1800">
                <a:latin typeface="+mj-lt"/>
                <a:ea typeface="+mn-ea"/>
                <a:cs typeface="+mn-cs"/>
              </a:defRPr>
            </a:lvl5pPr>
            <a:lvl6pPr marL="0" indent="0" algn="ctr" eaLnBrk="1" hangingPunct="1">
              <a:lnSpc>
                <a:spcPts val="2400"/>
              </a:lnSpc>
              <a:defRPr sz="1800">
                <a:latin typeface="+mn-lt"/>
                <a:ea typeface="+mn-ea"/>
                <a:cs typeface="+mn-cs"/>
              </a:defRPr>
            </a:lvl6pPr>
            <a:lvl7pPr marL="2487602" eaLnBrk="1" hangingPunct="1">
              <a:defRPr>
                <a:latin typeface="+mn-lt"/>
                <a:ea typeface="+mn-ea"/>
                <a:cs typeface="+mn-cs"/>
              </a:defRPr>
            </a:lvl7pPr>
            <a:lvl8pPr marL="2902203" eaLnBrk="1" hangingPunct="1">
              <a:defRPr>
                <a:latin typeface="+mn-lt"/>
                <a:ea typeface="+mn-ea"/>
                <a:cs typeface="+mn-cs"/>
              </a:defRPr>
            </a:lvl8pPr>
            <a:lvl9pPr marL="3316803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endParaRPr lang="en-GB" sz="2000" b="1" kern="0" dirty="0">
              <a:solidFill>
                <a:sysClr val="windowText" lastClr="000000"/>
              </a:solidFill>
            </a:endParaRPr>
          </a:p>
          <a:p>
            <a:pPr defTabSz="914400">
              <a:lnSpc>
                <a:spcPct val="150000"/>
              </a:lnSpc>
            </a:pPr>
            <a:r>
              <a:rPr lang="en-GB" sz="2000" b="1" kern="0" dirty="0">
                <a:solidFill>
                  <a:sysClr val="windowText" lastClr="000000"/>
                </a:solidFill>
              </a:rPr>
              <a:t>What might help you to stay calm when calling 999?</a:t>
            </a:r>
          </a:p>
          <a:p>
            <a:pPr defTabSz="914400">
              <a:lnSpc>
                <a:spcPct val="150000"/>
              </a:lnSpc>
            </a:pPr>
            <a:endParaRPr lang="en-GB" sz="2000" kern="0" dirty="0">
              <a:solidFill>
                <a:sysClr val="windowText" lastClr="000000"/>
              </a:solidFill>
            </a:endParaRPr>
          </a:p>
          <a:p>
            <a:pPr defTabSz="914400">
              <a:lnSpc>
                <a:spcPct val="150000"/>
              </a:lnSpc>
            </a:pPr>
            <a:r>
              <a:rPr lang="en-GB" sz="2000" kern="0" dirty="0">
                <a:solidFill>
                  <a:sysClr val="windowText" lastClr="000000"/>
                </a:solidFill>
              </a:rPr>
              <a:t>a) yelling loudly</a:t>
            </a:r>
          </a:p>
          <a:p>
            <a:pPr defTabSz="914400">
              <a:lnSpc>
                <a:spcPct val="150000"/>
              </a:lnSpc>
            </a:pPr>
            <a:r>
              <a:rPr lang="en-GB" sz="2000" kern="0" dirty="0">
                <a:solidFill>
                  <a:sysClr val="windowText" lastClr="000000"/>
                </a:solidFill>
              </a:rPr>
              <a:t>b) </a:t>
            </a:r>
            <a:r>
              <a:rPr lang="en-GB" sz="2000" b="1" kern="0" dirty="0">
                <a:solidFill>
                  <a:sysClr val="windowText" lastClr="000000"/>
                </a:solidFill>
              </a:rPr>
              <a:t>breathing deeply </a:t>
            </a:r>
            <a:endParaRPr lang="en-GB" sz="2000" kern="0" dirty="0">
              <a:solidFill>
                <a:sysClr val="windowText" lastClr="000000"/>
              </a:solidFill>
            </a:endParaRPr>
          </a:p>
          <a:p>
            <a:pPr defTabSz="914400">
              <a:lnSpc>
                <a:spcPct val="150000"/>
              </a:lnSpc>
            </a:pPr>
            <a:r>
              <a:rPr lang="en-GB" sz="2000" kern="0" dirty="0">
                <a:solidFill>
                  <a:sysClr val="windowText" lastClr="000000"/>
                </a:solidFill>
              </a:rPr>
              <a:t>c) running around</a:t>
            </a:r>
          </a:p>
          <a:p>
            <a:pPr defTabSz="914400"/>
            <a:endParaRPr lang="en-GB" sz="2000" kern="0" dirty="0">
              <a:solidFill>
                <a:sysClr val="windowText" lastClr="000000"/>
              </a:solidFill>
            </a:endParaRPr>
          </a:p>
          <a:p>
            <a:pPr defTabSz="914400"/>
            <a:endParaRPr lang="en-GB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5887476-C5B3-48CE-87D2-44F73FC14933}"/>
              </a:ext>
            </a:extLst>
          </p:cNvPr>
          <p:cNvSpPr txBox="1">
            <a:spLocks/>
          </p:cNvSpPr>
          <p:nvPr/>
        </p:nvSpPr>
        <p:spPr>
          <a:xfrm>
            <a:off x="3503712" y="1402128"/>
            <a:ext cx="4248472" cy="483518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0" tIns="0" rIns="0" bIns="0" anchor="ctr">
            <a:noAutofit/>
          </a:bodyPr>
          <a:lstStyle>
            <a:lvl1pPr marL="0" algn="ctr" eaLnBrk="1" hangingPunct="1">
              <a:lnSpc>
                <a:spcPts val="6800"/>
              </a:lnSpc>
              <a:defRPr sz="5400">
                <a:latin typeface="+mj-lt"/>
                <a:ea typeface="+mn-ea"/>
                <a:cs typeface="+mn-cs"/>
              </a:defRPr>
            </a:lvl1pPr>
            <a:lvl2pPr marL="0" indent="0" algn="ctr" eaLnBrk="1" hangingPunct="1">
              <a:lnSpc>
                <a:spcPts val="6800"/>
              </a:lnSpc>
              <a:defRPr sz="5400">
                <a:latin typeface="+mn-lt"/>
                <a:ea typeface="+mn-ea"/>
                <a:cs typeface="+mn-cs"/>
              </a:defRPr>
            </a:lvl2pPr>
            <a:lvl3pPr marL="0" indent="0" algn="ctr" eaLnBrk="1" hangingPunct="1">
              <a:lnSpc>
                <a:spcPts val="2800"/>
              </a:lnSpc>
              <a:defRPr sz="2400" b="1">
                <a:latin typeface="HelveticaNeueLT Pro 65 Md" panose="020B0804020202020204" pitchFamily="34" charset="0"/>
                <a:ea typeface="+mn-ea"/>
                <a:cs typeface="+mn-cs"/>
              </a:defRPr>
            </a:lvl3pPr>
            <a:lvl4pPr marL="0" indent="0" algn="ctr" eaLnBrk="1" hangingPunct="1">
              <a:lnSpc>
                <a:spcPts val="2800"/>
              </a:lnSpc>
              <a:defRPr sz="2400">
                <a:latin typeface="+mn-lt"/>
                <a:ea typeface="+mn-ea"/>
                <a:cs typeface="+mn-cs"/>
              </a:defRPr>
            </a:lvl4pPr>
            <a:lvl5pPr marL="0" indent="0" algn="ctr" eaLnBrk="1" hangingPunct="1">
              <a:lnSpc>
                <a:spcPts val="2400"/>
              </a:lnSpc>
              <a:defRPr sz="1800">
                <a:latin typeface="+mj-lt"/>
                <a:ea typeface="+mn-ea"/>
                <a:cs typeface="+mn-cs"/>
              </a:defRPr>
            </a:lvl5pPr>
            <a:lvl6pPr marL="0" indent="0" algn="ctr" eaLnBrk="1" hangingPunct="1">
              <a:lnSpc>
                <a:spcPts val="2400"/>
              </a:lnSpc>
              <a:defRPr sz="1800">
                <a:latin typeface="+mn-lt"/>
                <a:ea typeface="+mn-ea"/>
                <a:cs typeface="+mn-cs"/>
              </a:defRPr>
            </a:lvl6pPr>
            <a:lvl7pPr marL="2487602" eaLnBrk="1" hangingPunct="1">
              <a:defRPr>
                <a:latin typeface="+mn-lt"/>
                <a:ea typeface="+mn-ea"/>
                <a:cs typeface="+mn-cs"/>
              </a:defRPr>
            </a:lvl7pPr>
            <a:lvl8pPr marL="2902203" eaLnBrk="1" hangingPunct="1">
              <a:defRPr>
                <a:latin typeface="+mn-lt"/>
                <a:ea typeface="+mn-ea"/>
                <a:cs typeface="+mn-cs"/>
              </a:defRPr>
            </a:lvl8pPr>
            <a:lvl9pPr marL="3316803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defTabSz="914400">
              <a:lnSpc>
                <a:spcPct val="150000"/>
              </a:lnSpc>
            </a:pPr>
            <a:r>
              <a:rPr lang="en-GB" sz="2000" b="1" kern="0" dirty="0">
                <a:solidFill>
                  <a:sysClr val="windowText" lastClr="000000"/>
                </a:solidFill>
              </a:rPr>
              <a:t>What questions will the 999-call handler ask you?</a:t>
            </a:r>
          </a:p>
          <a:p>
            <a:pPr defTabSz="914400">
              <a:lnSpc>
                <a:spcPct val="150000"/>
              </a:lnSpc>
            </a:pPr>
            <a:endParaRPr lang="en-GB" sz="2000" kern="0" dirty="0">
              <a:solidFill>
                <a:sysClr val="windowText" lastClr="000000"/>
              </a:solidFill>
            </a:endParaRPr>
          </a:p>
          <a:p>
            <a:pPr defTabSz="914400">
              <a:lnSpc>
                <a:spcPct val="150000"/>
              </a:lnSpc>
            </a:pPr>
            <a:r>
              <a:rPr lang="en-GB" sz="2000" kern="0" dirty="0">
                <a:solidFill>
                  <a:sysClr val="windowText" lastClr="000000"/>
                </a:solidFill>
              </a:rPr>
              <a:t>a) What time is it and what colour is your hair</a:t>
            </a:r>
          </a:p>
          <a:p>
            <a:pPr defTabSz="914400">
              <a:lnSpc>
                <a:spcPct val="150000"/>
              </a:lnSpc>
            </a:pPr>
            <a:r>
              <a:rPr lang="en-GB" sz="2000" kern="0" dirty="0">
                <a:solidFill>
                  <a:sysClr val="windowText" lastClr="000000"/>
                </a:solidFill>
              </a:rPr>
              <a:t>b) Where was your last holiday and was it fun</a:t>
            </a:r>
          </a:p>
          <a:p>
            <a:pPr defTabSz="914400">
              <a:lnSpc>
                <a:spcPct val="150000"/>
              </a:lnSpc>
            </a:pPr>
            <a:r>
              <a:rPr lang="en-GB" sz="2000" kern="0" dirty="0">
                <a:solidFill>
                  <a:sysClr val="windowText" lastClr="000000"/>
                </a:solidFill>
              </a:rPr>
              <a:t>c) </a:t>
            </a:r>
            <a:r>
              <a:rPr lang="en-GB" sz="2000" b="1" kern="0" dirty="0">
                <a:solidFill>
                  <a:sysClr val="windowText" lastClr="000000"/>
                </a:solidFill>
              </a:rPr>
              <a:t>What’s happened and what’s your address</a:t>
            </a:r>
          </a:p>
          <a:p>
            <a:pPr defTabSz="914400">
              <a:lnSpc>
                <a:spcPct val="150000"/>
              </a:lnSpc>
            </a:pPr>
            <a:endParaRPr lang="en-GB" sz="20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C0CCA-4F7A-4DAC-B956-F638ACC55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599" y="3529597"/>
            <a:ext cx="1001370" cy="580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356CE-9BEE-4D2B-8C81-D44780A91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259" y="5445224"/>
            <a:ext cx="1001370" cy="559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FCAF80-F280-4929-96FF-9E23811F6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630" y="3529597"/>
            <a:ext cx="1001370" cy="580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6FDC04-12DA-460A-AC7F-CC43B5D29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87" r="19291"/>
          <a:stretch/>
        </p:blipFill>
        <p:spPr>
          <a:xfrm>
            <a:off x="7752184" y="51935"/>
            <a:ext cx="1224136" cy="1138169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F8309582-BB97-4B38-A423-1A5984C75CBA}"/>
              </a:ext>
            </a:extLst>
          </p:cNvPr>
          <p:cNvSpPr txBox="1">
            <a:spLocks/>
          </p:cNvSpPr>
          <p:nvPr/>
        </p:nvSpPr>
        <p:spPr>
          <a:xfrm>
            <a:off x="2048744" y="363805"/>
            <a:ext cx="6008194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eaLnBrk="1" hangingPunct="1">
              <a:defRPr lang="en-GB" sz="1400" b="1" kern="1200" spc="4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</a:lstStyle>
          <a:p>
            <a:pPr defTabSz="914400"/>
            <a:r>
              <a:rPr lang="en-GB" sz="2800" dirty="0">
                <a:solidFill>
                  <a:srgbClr val="000000"/>
                </a:solidFill>
              </a:rPr>
              <a:t>Answers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7253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35038-C092-4CC5-8109-88734F26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310AB-92A7-4C19-A01D-DD6BAA871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88" y="1145802"/>
            <a:ext cx="2879861" cy="1919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0D38FF-6D47-4C19-9B28-25A56CB26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64" y="2524682"/>
            <a:ext cx="3024337" cy="2016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EDC87-F82D-4CBA-B135-80C19F96E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528" y="4982438"/>
            <a:ext cx="2813343" cy="1875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00C075-94CD-44FB-8433-FF568E6C6A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7"/>
            <a:ext cx="2862548" cy="19083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9CF868-C483-4125-81B8-8CC6EBE210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586724"/>
            <a:ext cx="3012949" cy="190836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A6B4213-3252-47BF-B51D-A154A89955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7555" y="389709"/>
            <a:ext cx="8912316" cy="3004482"/>
          </a:xfrm>
        </p:spPr>
        <p:txBody>
          <a:bodyPr/>
          <a:lstStyle/>
          <a:p>
            <a:r>
              <a:rPr lang="en-GB" b="1" dirty="0"/>
              <a:t>What is happening in these photos?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100EA64-C33F-4472-B534-84FC508856FB}"/>
              </a:ext>
            </a:extLst>
          </p:cNvPr>
          <p:cNvSpPr txBox="1">
            <a:spLocks/>
          </p:cNvSpPr>
          <p:nvPr/>
        </p:nvSpPr>
        <p:spPr>
          <a:xfrm>
            <a:off x="191344" y="5844152"/>
            <a:ext cx="8912316" cy="664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eaLnBrk="1" hangingPunct="1">
              <a:lnSpc>
                <a:spcPts val="2800"/>
              </a:lnSpc>
              <a:defRPr sz="2400">
                <a:latin typeface="+mj-lt"/>
                <a:ea typeface="+mn-ea"/>
                <a:cs typeface="+mn-cs"/>
              </a:defRPr>
            </a:lvl1pPr>
            <a:lvl2pPr marL="0" indent="0" eaLnBrk="1" hangingPunct="1">
              <a:lnSpc>
                <a:spcPts val="2800"/>
              </a:lnSpc>
              <a:defRPr sz="2400">
                <a:latin typeface="+mn-lt"/>
                <a:ea typeface="+mn-ea"/>
                <a:cs typeface="+mn-cs"/>
              </a:defRPr>
            </a:lvl2pPr>
            <a:lvl3pPr marL="0" indent="0" eaLnBrk="1" hangingPunct="1">
              <a:lnSpc>
                <a:spcPts val="1800"/>
              </a:lnSpc>
              <a:defRPr sz="1400" b="1">
                <a:latin typeface="HelveticaNeueLT Pro 65 Md" panose="020B0804020202020204" pitchFamily="34" charset="0"/>
                <a:ea typeface="+mn-ea"/>
                <a:cs typeface="+mn-cs"/>
              </a:defRPr>
            </a:lvl3pPr>
            <a:lvl4pPr marL="0" indent="0" eaLnBrk="1" hangingPunct="1">
              <a:lnSpc>
                <a:spcPts val="1800"/>
              </a:lnSpc>
              <a:defRPr sz="1400">
                <a:latin typeface="+mn-lt"/>
                <a:ea typeface="+mn-ea"/>
                <a:cs typeface="+mn-cs"/>
              </a:defRPr>
            </a:lvl4pPr>
            <a:lvl5pPr marL="1658402" eaLnBrk="1" hangingPunct="1">
              <a:lnSpc>
                <a:spcPts val="2800"/>
              </a:lnSpc>
              <a:defRPr sz="2400">
                <a:latin typeface="+mn-lt"/>
                <a:ea typeface="+mn-ea"/>
                <a:cs typeface="+mn-cs"/>
              </a:defRPr>
            </a:lvl5pPr>
            <a:lvl6pPr marL="2073002" eaLnBrk="1" hangingPunct="1">
              <a:defRPr>
                <a:latin typeface="+mn-lt"/>
                <a:ea typeface="+mn-ea"/>
                <a:cs typeface="+mn-cs"/>
              </a:defRPr>
            </a:lvl6pPr>
            <a:lvl7pPr marL="2487602" eaLnBrk="1" hangingPunct="1">
              <a:defRPr>
                <a:latin typeface="+mn-lt"/>
                <a:ea typeface="+mn-ea"/>
                <a:cs typeface="+mn-cs"/>
              </a:defRPr>
            </a:lvl7pPr>
            <a:lvl8pPr marL="2902203" eaLnBrk="1" hangingPunct="1">
              <a:defRPr>
                <a:latin typeface="+mn-lt"/>
                <a:ea typeface="+mn-ea"/>
                <a:cs typeface="+mn-cs"/>
              </a:defRPr>
            </a:lvl8pPr>
            <a:lvl9pPr marL="3316803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b="1" kern="0" dirty="0">
                <a:solidFill>
                  <a:sysClr val="windowText" lastClr="000000"/>
                </a:solidFill>
              </a:rPr>
              <a:t>What does Beth do to help her friend who is bleeding?</a:t>
            </a:r>
          </a:p>
          <a:p>
            <a:pPr defTabSz="914400"/>
            <a:endParaRPr lang="en-GB" b="1" kern="0" dirty="0">
              <a:solidFill>
                <a:sysClr val="windowText" lastClr="000000"/>
              </a:solidFill>
            </a:endParaRPr>
          </a:p>
          <a:p>
            <a:pPr defTabSz="914400"/>
            <a:endParaRPr lang="en-GB" b="1" kern="0" dirty="0">
              <a:solidFill>
                <a:sysClr val="windowText" lastClr="000000"/>
              </a:solidFill>
            </a:endParaRPr>
          </a:p>
          <a:p>
            <a:pPr defTabSz="914400"/>
            <a:endParaRPr lang="en-GB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7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45FA5E-674E-4BB5-A16F-971DE6D5BA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1556792"/>
            <a:ext cx="10536361" cy="4267201"/>
          </a:xfrm>
        </p:spPr>
        <p:txBody>
          <a:bodyPr/>
          <a:lstStyle/>
          <a:p>
            <a:r>
              <a:rPr lang="en-GB" dirty="0"/>
              <a:t>Beth and her friend make masks at the table</a:t>
            </a:r>
          </a:p>
          <a:p>
            <a:r>
              <a:rPr lang="en-GB" dirty="0"/>
              <a:t>Beth’s friend Georgia is using a craft knife, by the way she is holding the card she may cut herself</a:t>
            </a:r>
          </a:p>
          <a:p>
            <a:r>
              <a:rPr lang="en-GB" dirty="0"/>
              <a:t>Georgia has accidently cut herself with the craft knife and is bleeding, she presses on the bleed hard with a cloth</a:t>
            </a:r>
          </a:p>
          <a:p>
            <a:r>
              <a:rPr lang="en-GB" dirty="0"/>
              <a:t>it is a bad bleed so Beth calls 999 to get help</a:t>
            </a:r>
          </a:p>
          <a:p>
            <a:r>
              <a:rPr lang="en-GB" dirty="0"/>
              <a:t>Beth’s mum reassures Georgia and reminds her to press hard on the bleed until help arrives. Beth stays on the phone with the 999 call-handler until help arrives.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D35AB-43D8-41E6-9A8C-EB30B500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A7308B-FF64-45B1-BC51-B9FAE7F3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05" y="455405"/>
            <a:ext cx="11422063" cy="514431"/>
          </a:xfrm>
        </p:spPr>
        <p:txBody>
          <a:bodyPr/>
          <a:lstStyle/>
          <a:p>
            <a:r>
              <a:rPr lang="en-GB" sz="2400" dirty="0"/>
              <a:t>What was happening in the photos? </a:t>
            </a:r>
          </a:p>
        </p:txBody>
      </p:sp>
    </p:spTree>
    <p:extLst>
      <p:ext uri="{BB962C8B-B14F-4D97-AF65-F5344CB8AC3E}">
        <p14:creationId xmlns:p14="http://schemas.microsoft.com/office/powerpoint/2010/main" val="168838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A0DAD-47D4-4CC6-B8A9-00873827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9F9743-74A3-4253-82A3-5A59B9D6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764704"/>
            <a:ext cx="4392488" cy="514431"/>
          </a:xfrm>
        </p:spPr>
        <p:txBody>
          <a:bodyPr/>
          <a:lstStyle/>
          <a:p>
            <a:r>
              <a:rPr lang="en-GB" sz="5400" dirty="0"/>
              <a:t>A reminder of how to help someone who is bleeding</a:t>
            </a:r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AFFBCA83-4A0C-4BB5-BCE3-F6057797ADA9}"/>
              </a:ext>
            </a:extLst>
          </p:cNvPr>
          <p:cNvGraphicFramePr>
            <a:graphicFrameLocks noGrp="1" noChangeAspect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1058601836"/>
              </p:ext>
            </p:extLst>
          </p:nvPr>
        </p:nvGraphicFramePr>
        <p:xfrm>
          <a:off x="5576355" y="116632"/>
          <a:ext cx="4706416" cy="6660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5667300" imgH="8019870" progId="AcroExch.Document.DC">
                  <p:embed/>
                </p:oleObj>
              </mc:Choice>
              <mc:Fallback>
                <p:oleObj name="Acrobat Document" r:id="rId3" imgW="5667300" imgH="80198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6355" y="116632"/>
                        <a:ext cx="4706416" cy="6660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656941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Primary_BRC_FirstAid_PowerPoint</Template>
  <TotalTime>275</TotalTime>
  <Words>589</Words>
  <Application>Microsoft Office PowerPoint</Application>
  <PresentationFormat>Widescreen</PresentationFormat>
  <Paragraphs>104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HelveticaNeueLT Pro 45 Lt</vt:lpstr>
      <vt:lpstr>HelveticaNeueLT Pro 55 Roman</vt:lpstr>
      <vt:lpstr>HelveticaNeueLT Pro 65 Md</vt:lpstr>
      <vt:lpstr>Red Cross FA V1</vt:lpstr>
      <vt:lpstr>Acrobat Document</vt:lpstr>
      <vt:lpstr>Calling 999.</vt:lpstr>
      <vt:lpstr>Safety: learn Calling 999 </vt:lpstr>
      <vt:lpstr>Safety: learn Calling 999</vt:lpstr>
      <vt:lpstr>Safety: learn Calling 999</vt:lpstr>
      <vt:lpstr>Safety: learn Calling 999</vt:lpstr>
      <vt:lpstr>Safety: learn Calling 999</vt:lpstr>
      <vt:lpstr>PowerPoint Presentation</vt:lpstr>
      <vt:lpstr>What was happening in the photos? </vt:lpstr>
      <vt:lpstr>A reminder of how to help someone who is bleeding</vt:lpstr>
      <vt:lpstr>Calling 999.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Primary.</dc:title>
  <dc:creator>Pippa Ward</dc:creator>
  <cp:lastModifiedBy>Lucy Tutton</cp:lastModifiedBy>
  <cp:revision>24</cp:revision>
  <dcterms:created xsi:type="dcterms:W3CDTF">2019-11-08T12:24:15Z</dcterms:created>
  <dcterms:modified xsi:type="dcterms:W3CDTF">2020-01-06T11:01:04Z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</Properties>
</file>